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tiff" ContentType="image/tiff"/>
  <Default Extension="tmp" ContentType="image/png"/>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768" r:id="rId1"/>
  </p:sldMasterIdLst>
  <p:sldIdLst>
    <p:sldId id="256" r:id="rId2"/>
    <p:sldId id="257" r:id="rId3"/>
    <p:sldId id="260" r:id="rId4"/>
    <p:sldId id="274" r:id="rId5"/>
    <p:sldId id="267" r:id="rId6"/>
    <p:sldId id="259" r:id="rId7"/>
    <p:sldId id="258" r:id="rId8"/>
    <p:sldId id="276" r:id="rId9"/>
    <p:sldId id="268" r:id="rId10"/>
    <p:sldId id="266" r:id="rId11"/>
    <p:sldId id="272" r:id="rId12"/>
    <p:sldId id="269" r:id="rId13"/>
    <p:sldId id="270" r:id="rId1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52F5"/>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863"/>
    <p:restoredTop sz="94665"/>
  </p:normalViewPr>
  <p:slideViewPr>
    <p:cSldViewPr snapToGrid="0" snapToObjects="1">
      <p:cViewPr varScale="1">
        <p:scale>
          <a:sx n="111" d="100"/>
          <a:sy n="111" d="100"/>
        </p:scale>
        <p:origin x="78"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2">
        <a:schemeClr val="bg2"/>
      </p:bgRef>
    </p:bg>
    <p:spTree>
      <p:nvGrpSpPr>
        <p:cNvPr id="1" name=""/>
        <p:cNvGrpSpPr/>
        <p:nvPr/>
      </p:nvGrpSpPr>
      <p:grpSpPr>
        <a:xfrm>
          <a:off x="0" y="0"/>
          <a:ext cx="0" cy="0"/>
          <a:chOff x="0" y="0"/>
          <a:chExt cx="0" cy="0"/>
        </a:xfrm>
      </p:grpSpPr>
      <p:sp>
        <p:nvSpPr>
          <p:cNvPr id="16" name="Rectangle 15"/>
          <p:cNvSpPr/>
          <p:nvPr/>
        </p:nvSpPr>
        <p:spPr>
          <a:xfrm>
            <a:off x="0" y="0"/>
            <a:ext cx="12192000" cy="6858000"/>
          </a:xfrm>
          <a:prstGeom prst="rect">
            <a:avLst/>
          </a:prstGeom>
          <a:blipFill dpi="0" rotWithShape="1">
            <a:blip r:embed="rId2">
              <a:alphaModFix amt="45000"/>
              <a:duotone>
                <a:schemeClr val="accent1">
                  <a:shade val="45000"/>
                  <a:satMod val="135000"/>
                </a:schemeClr>
                <a:prstClr val="white"/>
              </a:duotone>
            </a:blip>
            <a:srcRect/>
            <a:tile tx="-44450" ty="38100" sx="85000" sy="85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307870" y="1267730"/>
            <a:ext cx="9576262" cy="430795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11" name="Rectangle 10"/>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15" name="Rectangle 14"/>
          <p:cNvSpPr/>
          <p:nvPr/>
        </p:nvSpPr>
        <p:spPr>
          <a:xfrm>
            <a:off x="5135880" y="1267730"/>
            <a:ext cx="1920240" cy="73152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4" name="Group 3"/>
          <p:cNvGrpSpPr/>
          <p:nvPr/>
        </p:nvGrpSpPr>
        <p:grpSpPr>
          <a:xfrm>
            <a:off x="5250180" y="1267730"/>
            <a:ext cx="1691640" cy="645295"/>
            <a:chOff x="5318306" y="1386268"/>
            <a:chExt cx="1567331" cy="645295"/>
          </a:xfrm>
        </p:grpSpPr>
        <p:cxnSp>
          <p:nvCxnSpPr>
            <p:cNvPr id="17" name="Straight Connector 16"/>
            <p:cNvCxnSpPr/>
            <p:nvPr/>
          </p:nvCxnSpPr>
          <p:spPr>
            <a:xfrm>
              <a:off x="5318306"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885637"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5318306" y="2031563"/>
              <a:ext cx="1567331" cy="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561708" y="2091263"/>
            <a:ext cx="9068586" cy="2590800"/>
          </a:xfrm>
        </p:spPr>
        <p:txBody>
          <a:bodyPr tIns="45720" bIns="45720" anchor="ctr">
            <a:noAutofit/>
          </a:bodyPr>
          <a:lstStyle>
            <a:lvl1pPr algn="ctr">
              <a:lnSpc>
                <a:spcPct val="83000"/>
              </a:lnSpc>
              <a:defRPr lang="en-US" sz="7200" b="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sp>
        <p:nvSpPr>
          <p:cNvPr id="3" name="Subtitle 2"/>
          <p:cNvSpPr>
            <a:spLocks noGrp="1"/>
          </p:cNvSpPr>
          <p:nvPr>
            <p:ph type="subTitle" idx="1"/>
          </p:nvPr>
        </p:nvSpPr>
        <p:spPr>
          <a:xfrm>
            <a:off x="1562100" y="4682062"/>
            <a:ext cx="9070848" cy="457201"/>
          </a:xfrm>
        </p:spPr>
        <p:txBody>
          <a:bodyPr>
            <a:normAutofit/>
          </a:bodyPr>
          <a:lstStyle>
            <a:lvl1pPr marL="0" indent="0" algn="ctr">
              <a:spcBef>
                <a:spcPts val="0"/>
              </a:spcBef>
              <a:buNone/>
              <a:defRPr sz="1600" spc="80" baseline="0">
                <a:solidFill>
                  <a:schemeClr val="tx1"/>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20" name="Date Placeholder 19"/>
          <p:cNvSpPr>
            <a:spLocks noGrp="1"/>
          </p:cNvSpPr>
          <p:nvPr>
            <p:ph type="dt" sz="half" idx="10"/>
          </p:nvPr>
        </p:nvSpPr>
        <p:spPr>
          <a:xfrm>
            <a:off x="5318760" y="1341255"/>
            <a:ext cx="1554480" cy="527213"/>
          </a:xfrm>
        </p:spPr>
        <p:txBody>
          <a:bodyPr/>
          <a:lstStyle>
            <a:lvl1pPr algn="ctr">
              <a:defRPr sz="1300" spc="0" baseline="0">
                <a:solidFill>
                  <a:schemeClr val="tx1"/>
                </a:solidFill>
                <a:latin typeface="+mn-lt"/>
              </a:defRPr>
            </a:lvl1pPr>
          </a:lstStyle>
          <a:p>
            <a:fld id="{DDA51639-B2D6-4652-B8C3-1B4C224A7BAF}" type="datetimeFigureOut">
              <a:rPr lang="en-US" dirty="0"/>
              <a:t>9/9/2026</a:t>
            </a:fld>
            <a:endParaRPr lang="en-US" dirty="0"/>
          </a:p>
        </p:txBody>
      </p:sp>
      <p:sp>
        <p:nvSpPr>
          <p:cNvPr id="21" name="Footer Placeholder 20"/>
          <p:cNvSpPr>
            <a:spLocks noGrp="1"/>
          </p:cNvSpPr>
          <p:nvPr>
            <p:ph type="ftr" sz="quarter" idx="11"/>
          </p:nvPr>
        </p:nvSpPr>
        <p:spPr>
          <a:xfrm>
            <a:off x="1453896" y="5211060"/>
            <a:ext cx="5905500" cy="228600"/>
          </a:xfrm>
        </p:spPr>
        <p:txBody>
          <a:bodyPr/>
          <a:lstStyle>
            <a:lvl1pPr algn="l">
              <a:defRPr>
                <a:solidFill>
                  <a:schemeClr val="tx1">
                    <a:lumMod val="75000"/>
                    <a:lumOff val="25000"/>
                  </a:schemeClr>
                </a:solidFill>
              </a:defRPr>
            </a:lvl1pPr>
          </a:lstStyle>
          <a:p>
            <a:endParaRPr lang="en-US" dirty="0"/>
          </a:p>
        </p:txBody>
      </p:sp>
      <p:sp>
        <p:nvSpPr>
          <p:cNvPr id="22" name="Slide Number Placeholder 21"/>
          <p:cNvSpPr>
            <a:spLocks noGrp="1"/>
          </p:cNvSpPr>
          <p:nvPr>
            <p:ph type="sldNum" sz="quarter" idx="12"/>
          </p:nvPr>
        </p:nvSpPr>
        <p:spPr>
          <a:xfrm>
            <a:off x="8606919" y="5212080"/>
            <a:ext cx="2111881" cy="228600"/>
          </a:xfrm>
        </p:spPr>
        <p:txBody>
          <a:bodyPr/>
          <a:lstStyle>
            <a:lvl1pPr>
              <a:defRPr>
                <a:solidFill>
                  <a:schemeClr val="tx1">
                    <a:lumMod val="75000"/>
                    <a:lumOff val="25000"/>
                  </a:schemeClr>
                </a:solidFill>
              </a:defRPr>
            </a:lvl1pPr>
          </a:lstStyle>
          <a:p>
            <a:fld id="{4FAB73BC-B049-4115-A692-8D63A059BFB8}" type="slidenum">
              <a:rPr lang="en-US" dirty="0"/>
              <a:pPr/>
              <a:t>‹#›</a:t>
            </a:fld>
            <a:endParaRPr 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2FF5DD9-2C52-442D-92E2-8072C0C3D7CD}" type="datetimeFigureOut">
              <a:rPr lang="en-US" dirty="0"/>
              <a:t>9/9/2026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2">
        <a:schemeClr val="bg2"/>
      </p:bgRef>
    </p:bg>
    <p:spTree>
      <p:nvGrpSpPr>
        <p:cNvPr id="1" name=""/>
        <p:cNvGrpSpPr/>
        <p:nvPr/>
      </p:nvGrpSpPr>
      <p:grpSpPr>
        <a:xfrm>
          <a:off x="0" y="0"/>
          <a:ext cx="0" cy="0"/>
          <a:chOff x="0" y="0"/>
          <a:chExt cx="0" cy="0"/>
        </a:xfrm>
      </p:grpSpPr>
      <p:sp>
        <p:nvSpPr>
          <p:cNvPr id="22" name="Rectangle 21"/>
          <p:cNvSpPr/>
          <p:nvPr/>
        </p:nvSpPr>
        <p:spPr>
          <a:xfrm>
            <a:off x="0" y="0"/>
            <a:ext cx="12192000" cy="6858000"/>
          </a:xfrm>
          <a:prstGeom prst="rect">
            <a:avLst/>
          </a:prstGeom>
          <a:blipFill dpi="0" rotWithShape="1">
            <a:blip r:embed="rId2">
              <a:alphaModFix amt="45000"/>
              <a:duotone>
                <a:schemeClr val="accent2">
                  <a:shade val="45000"/>
                  <a:satMod val="135000"/>
                </a:schemeClr>
                <a:prstClr val="white"/>
              </a:duotone>
            </a:blip>
            <a:srcRect/>
            <a:tile tx="-44450" ty="38100" sx="85000" sy="85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3" name="Rectangle 22"/>
          <p:cNvSpPr/>
          <p:nvPr/>
        </p:nvSpPr>
        <p:spPr>
          <a:xfrm>
            <a:off x="1307870" y="1267730"/>
            <a:ext cx="9576262" cy="430795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24" name="Rectangle 23"/>
          <p:cNvSpPr/>
          <p:nvPr/>
        </p:nvSpPr>
        <p:spPr>
          <a:xfrm>
            <a:off x="1447800"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30" name="Rectangle 29"/>
          <p:cNvSpPr/>
          <p:nvPr/>
        </p:nvSpPr>
        <p:spPr>
          <a:xfrm>
            <a:off x="5135880" y="1267730"/>
            <a:ext cx="1920240" cy="73152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31" name="Group 30"/>
          <p:cNvGrpSpPr/>
          <p:nvPr/>
        </p:nvGrpSpPr>
        <p:grpSpPr>
          <a:xfrm>
            <a:off x="5250180" y="1267730"/>
            <a:ext cx="1691640" cy="645295"/>
            <a:chOff x="5318306" y="1386268"/>
            <a:chExt cx="1567331" cy="645295"/>
          </a:xfrm>
        </p:grpSpPr>
        <p:cxnSp>
          <p:nvCxnSpPr>
            <p:cNvPr id="32" name="Straight Connector 31"/>
            <p:cNvCxnSpPr/>
            <p:nvPr/>
          </p:nvCxnSpPr>
          <p:spPr>
            <a:xfrm>
              <a:off x="5318306"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6885637"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a:off x="5318306" y="2031563"/>
              <a:ext cx="1567331" cy="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title"/>
          </p:nvPr>
        </p:nvSpPr>
        <p:spPr>
          <a:xfrm>
            <a:off x="1563623" y="2094309"/>
            <a:ext cx="9070848" cy="2587752"/>
          </a:xfrm>
        </p:spPr>
        <p:txBody>
          <a:bodyPr anchor="ctr">
            <a:noAutofit/>
          </a:bodyPr>
          <a:lstStyle>
            <a:lvl1pPr algn="ctr">
              <a:lnSpc>
                <a:spcPct val="83000"/>
              </a:lnSpc>
              <a:defRPr lang="en-US" sz="720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sp>
        <p:nvSpPr>
          <p:cNvPr id="3" name="Text Placeholder 2"/>
          <p:cNvSpPr>
            <a:spLocks noGrp="1"/>
          </p:cNvSpPr>
          <p:nvPr>
            <p:ph type="body" idx="1"/>
          </p:nvPr>
        </p:nvSpPr>
        <p:spPr>
          <a:xfrm>
            <a:off x="1563624" y="4682062"/>
            <a:ext cx="9070848" cy="457200"/>
          </a:xfrm>
        </p:spPr>
        <p:txBody>
          <a:bodyPr anchor="t">
            <a:normAutofit/>
          </a:bodyPr>
          <a:lstStyle>
            <a:lvl1pPr marL="0" indent="0" algn="ctr">
              <a:buNone/>
              <a:defRPr sz="1600">
                <a:solidFill>
                  <a:schemeClr val="tx1"/>
                </a:solidFill>
                <a:effectLst/>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5321808" y="1344502"/>
            <a:ext cx="1554480" cy="530352"/>
          </a:xfrm>
        </p:spPr>
        <p:txBody>
          <a:bodyPr/>
          <a:lstStyle>
            <a:lvl1pPr algn="ctr">
              <a:defRPr lang="en-US" sz="1300" kern="1200" spc="0" baseline="0">
                <a:solidFill>
                  <a:schemeClr val="tx1"/>
                </a:solidFill>
                <a:latin typeface="+mn-lt"/>
                <a:ea typeface="+mn-ea"/>
                <a:cs typeface="+mn-cs"/>
              </a:defRPr>
            </a:lvl1pPr>
          </a:lstStyle>
          <a:p>
            <a:fld id="{C44961B7-6B89-48AB-966F-622E2788EECC}" type="datetimeFigureOut">
              <a:rPr lang="en-US" dirty="0"/>
              <a:t>9/9/2026</a:t>
            </a:fld>
            <a:endParaRPr lang="en-US" dirty="0"/>
          </a:p>
        </p:txBody>
      </p:sp>
      <p:sp>
        <p:nvSpPr>
          <p:cNvPr id="5" name="Footer Placeholder 4"/>
          <p:cNvSpPr>
            <a:spLocks noGrp="1"/>
          </p:cNvSpPr>
          <p:nvPr>
            <p:ph type="ftr" sz="quarter" idx="11"/>
          </p:nvPr>
        </p:nvSpPr>
        <p:spPr>
          <a:xfrm>
            <a:off x="1453553" y="5211060"/>
            <a:ext cx="5907024" cy="228600"/>
          </a:xfrm>
        </p:spPr>
        <p:txBody>
          <a:bodyPr/>
          <a:lstStyle>
            <a:lvl1pPr algn="l">
              <a:defRPr/>
            </a:lvl1pPr>
          </a:lstStyle>
          <a:p>
            <a:endParaRPr lang="en-US" dirty="0"/>
          </a:p>
        </p:txBody>
      </p:sp>
      <p:sp>
        <p:nvSpPr>
          <p:cNvPr id="6" name="Slide Number Placeholder 5"/>
          <p:cNvSpPr>
            <a:spLocks noGrp="1"/>
          </p:cNvSpPr>
          <p:nvPr>
            <p:ph type="sldNum" sz="quarter" idx="12"/>
          </p:nvPr>
        </p:nvSpPr>
        <p:spPr>
          <a:xfrm>
            <a:off x="8604504" y="5211060"/>
            <a:ext cx="2112264" cy="228600"/>
          </a:xfrm>
        </p:spPr>
        <p:txBody>
          <a:bodyPr/>
          <a:lstStyle/>
          <a:p>
            <a:fld id="{4FAB73BC-B049-4115-A692-8D63A059BFB8}" type="slidenum">
              <a:rPr lang="en-US" dirty="0"/>
              <a:t>‹#›</a:t>
            </a:fld>
            <a:endParaRPr 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06680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37032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DBD3D6FB-79CC-4683-A046-BBE785BA1BED}" type="datetimeFigureOut">
              <a:rPr lang="en-US" dirty="0"/>
              <a:t>9/9/2026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069848" y="2074334"/>
            <a:ext cx="4754880" cy="640080"/>
          </a:xfrm>
        </p:spPr>
        <p:txBody>
          <a:bodyPr anchor="ctr">
            <a:normAutofit/>
          </a:bodyPr>
          <a:lstStyle>
            <a:lvl1pPr marL="0" indent="0" algn="ctr">
              <a:spcBef>
                <a:spcPts val="0"/>
              </a:spcBef>
              <a:buNone/>
              <a:defRPr sz="1900" b="0">
                <a:solidFill>
                  <a:schemeClr val="tx2"/>
                </a:solidFill>
                <a:latin typeface="+mn-lt"/>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69848" y="2755898"/>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373368" y="2074334"/>
            <a:ext cx="4754880" cy="640080"/>
          </a:xfrm>
        </p:spPr>
        <p:txBody>
          <a:bodyPr anchor="ctr">
            <a:normAutofit/>
          </a:bodyPr>
          <a:lstStyle>
            <a:lvl1pPr marL="0" indent="0" algn="ctr">
              <a:spcBef>
                <a:spcPts val="0"/>
              </a:spcBef>
              <a:buNone/>
              <a:defRPr sz="1900" b="0">
                <a:solidFill>
                  <a:schemeClr val="tx2"/>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373368" y="2756581"/>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512B3E8-48F1-4B23-8498-D8A04A81EC9C}" type="datetimeFigureOut">
              <a:rPr lang="en-US" dirty="0"/>
              <a:t>9/9/2026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10B90D90-AA62-404D-A741-635B4370F9CB}" type="datetimeFigureOut">
              <a:rPr lang="en-US" dirty="0"/>
              <a:t>9/9/2026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57002E4-6836-46D1-9DBB-3C27C0DD3A89}" type="datetimeFigureOut">
              <a:rPr lang="en-US" dirty="0"/>
              <a:t>9/9/2026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6" name="Rectangle 15"/>
          <p:cNvSpPr/>
          <p:nvPr/>
        </p:nvSpPr>
        <p:spPr>
          <a:xfrm>
            <a:off x="245529" y="237744"/>
            <a:ext cx="8531352" cy="6382512"/>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Rectangle 14"/>
          <p:cNvSpPr/>
          <p:nvPr/>
        </p:nvSpPr>
        <p:spPr>
          <a:xfrm>
            <a:off x="9020386" y="237744"/>
            <a:ext cx="2926080" cy="638251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7392"/>
            <a:ext cx="2430780" cy="1645920"/>
          </a:xfrm>
        </p:spPr>
        <p:txBody>
          <a:bodyPr anchor="b">
            <a:normAutofit/>
          </a:bodyPr>
          <a:lstStyle>
            <a:lvl1pPr algn="l" defTabSz="914400" rtl="0" eaLnBrk="1" latinLnBrk="0" hangingPunct="1">
              <a:lnSpc>
                <a:spcPct val="90000"/>
              </a:lnSpc>
              <a:spcBef>
                <a:spcPct val="0"/>
              </a:spcBef>
              <a:buNone/>
              <a:defRPr lang="en-US" sz="2800" b="0" kern="1200" cap="none" spc="0" baseline="0" dirty="0">
                <a:solidFill>
                  <a:srgbClr val="FFFFFF"/>
                </a:solidFill>
                <a:effectLst/>
                <a:latin typeface="+mj-lt"/>
                <a:ea typeface="+mn-ea"/>
                <a:cs typeface="+mn-cs"/>
              </a:defRPr>
            </a:lvl1pPr>
          </a:lstStyle>
          <a:p>
            <a:r>
              <a:rPr lang="en-US"/>
              <a:t>Click to edit Master title style</a:t>
            </a:r>
            <a:endParaRPr lang="en-US" dirty="0"/>
          </a:p>
        </p:txBody>
      </p:sp>
      <p:sp>
        <p:nvSpPr>
          <p:cNvPr id="3" name="Content Placeholder 2"/>
          <p:cNvSpPr>
            <a:spLocks noGrp="1"/>
          </p:cNvSpPr>
          <p:nvPr>
            <p:ph idx="1"/>
          </p:nvPr>
        </p:nvSpPr>
        <p:spPr>
          <a:xfrm>
            <a:off x="685800" y="609600"/>
            <a:ext cx="7772400" cy="53340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9296400" y="2286000"/>
            <a:ext cx="2430780" cy="3505200"/>
          </a:xfrm>
        </p:spPr>
        <p:txBody>
          <a:bodyPr>
            <a:normAutofit/>
          </a:bodyPr>
          <a:lstStyle>
            <a:lvl1pPr marL="0" indent="0">
              <a:lnSpc>
                <a:spcPct val="110000"/>
              </a:lnSpc>
              <a:spcBef>
                <a:spcPts val="800"/>
              </a:spcBef>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8" name="Date Placeholder 7"/>
          <p:cNvSpPr>
            <a:spLocks noGrp="1"/>
          </p:cNvSpPr>
          <p:nvPr>
            <p:ph type="dt" sz="half" idx="10"/>
          </p:nvPr>
        </p:nvSpPr>
        <p:spPr/>
        <p:txBody>
          <a:bodyPr/>
          <a:lstStyle/>
          <a:p>
            <a:fld id="{1CF131DD-A141-4471-BCF9-C6073EDD7E20}" type="datetimeFigureOut">
              <a:rPr lang="en-US" dirty="0"/>
              <a:t>9/9/2026</a:t>
            </a:fld>
            <a:endParaRPr lang="en-US" dirty="0"/>
          </a:p>
        </p:txBody>
      </p:sp>
      <p:sp>
        <p:nvSpPr>
          <p:cNvPr id="9" name="Footer Placeholder 8"/>
          <p:cNvSpPr>
            <a:spLocks noGrp="1"/>
          </p:cNvSpPr>
          <p:nvPr>
            <p:ph type="ftr" sz="quarter" idx="11"/>
          </p:nvPr>
        </p:nvSpPr>
        <p:spPr/>
        <p:txBody>
          <a:bodyPr/>
          <a:lstStyle>
            <a:lvl1pPr algn="r">
              <a:defRPr/>
            </a:lvl1pPr>
          </a:lstStyle>
          <a:p>
            <a:endParaRPr lang="en-US" dirty="0"/>
          </a:p>
        </p:txBody>
      </p:sp>
      <p:sp>
        <p:nvSpPr>
          <p:cNvPr id="11" name="Slide Number Placeholder 10"/>
          <p:cNvSpPr>
            <a:spLocks noGrp="1"/>
          </p:cNvSpPr>
          <p:nvPr>
            <p:ph type="sldNum" sz="quarter" idx="12"/>
          </p:nvPr>
        </p:nvSpPr>
        <p:spPr>
          <a:xfrm>
            <a:off x="10393677" y="6223002"/>
            <a:ext cx="1463040" cy="274320"/>
          </a:xfrm>
        </p:spPr>
        <p:txBody>
          <a:bodyPr/>
          <a:lstStyle>
            <a:lvl1pPr>
              <a:defRPr>
                <a:solidFill>
                  <a:srgbClr val="FFFFFF"/>
                </a:solidFill>
              </a:defRPr>
            </a:lvl1pPr>
          </a:lstStyle>
          <a:p>
            <a:fld id="{4FAB73BC-B049-4115-A692-8D63A059BFB8}" type="slidenum">
              <a:rPr lang="en-US" dirty="0"/>
              <a:pPr/>
              <a:t>‹#›</a:t>
            </a:fld>
            <a:endParaRPr lang="en-US" dirty="0"/>
          </a:p>
        </p:txBody>
      </p:sp>
      <p:sp>
        <p:nvSpPr>
          <p:cNvPr id="12" name="Rectangle 11"/>
          <p:cNvSpPr/>
          <p:nvPr/>
        </p:nvSpPr>
        <p:spPr>
          <a:xfrm>
            <a:off x="9157546" y="374904"/>
            <a:ext cx="2651760" cy="6108192"/>
          </a:xfrm>
          <a:prstGeom prst="rect">
            <a:avLst/>
          </a:prstGeom>
          <a:noFill/>
          <a:ln w="63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4" name="Rectangle 13"/>
          <p:cNvSpPr/>
          <p:nvPr/>
        </p:nvSpPr>
        <p:spPr>
          <a:xfrm>
            <a:off x="9020386" y="237744"/>
            <a:ext cx="2926080" cy="638251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3504"/>
            <a:ext cx="2432304" cy="1645920"/>
          </a:xfrm>
        </p:spPr>
        <p:txBody>
          <a:bodyPr anchor="b">
            <a:noAutofit/>
          </a:bodyPr>
          <a:lstStyle>
            <a:lvl1pPr algn="l">
              <a:defRPr sz="2800" b="0">
                <a:solidFill>
                  <a:srgbClr val="FFFFFF"/>
                </a:solidFill>
                <a:latin typeface="+mj-lt"/>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228599" y="237744"/>
            <a:ext cx="8531352" cy="6382512"/>
          </a:xfrm>
          <a:solidFill>
            <a:schemeClr val="accent1">
              <a:lumMod val="60000"/>
              <a:lumOff val="40000"/>
            </a:schemeClr>
          </a:solidFill>
          <a:ln>
            <a:noFill/>
          </a:ln>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296400" y="2286000"/>
            <a:ext cx="2432304" cy="3502152"/>
          </a:xfrm>
        </p:spPr>
        <p:txBody>
          <a:bodyPr>
            <a:normAutofit/>
          </a:bodyPr>
          <a:lstStyle>
            <a:lvl1pPr marL="0" indent="0" algn="l">
              <a:lnSpc>
                <a:spcPct val="110000"/>
              </a:lnSpc>
              <a:spcBef>
                <a:spcPts val="800"/>
              </a:spcBef>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solidFill>
                  <a:srgbClr val="FFFFFF"/>
                </a:solidFill>
                <a:effectLst>
                  <a:outerShdw blurRad="12700" dist="6350" dir="2700000" algn="tl" rotWithShape="0">
                    <a:prstClr val="black">
                      <a:alpha val="40000"/>
                    </a:prstClr>
                  </a:outerShdw>
                </a:effectLst>
              </a:defRPr>
            </a:lvl1pPr>
          </a:lstStyle>
          <a:p>
            <a:fld id="{AB334A90-EB03-42F3-8859-2C2B2724C058}" type="datetimeFigureOut">
              <a:rPr lang="en-US" dirty="0"/>
              <a:t>9/9/2026</a:t>
            </a:fld>
            <a:endParaRPr lang="en-US" dirty="0"/>
          </a:p>
        </p:txBody>
      </p:sp>
      <p:sp>
        <p:nvSpPr>
          <p:cNvPr id="6" name="Footer Placeholder 5"/>
          <p:cNvSpPr>
            <a:spLocks noGrp="1"/>
          </p:cNvSpPr>
          <p:nvPr>
            <p:ph type="ftr" sz="quarter" idx="11"/>
          </p:nvPr>
        </p:nvSpPr>
        <p:spPr/>
        <p:txBody>
          <a:bodyPr/>
          <a:lstStyle>
            <a:lvl1pPr marL="0" algn="r" defTabSz="914400" rtl="0" eaLnBrk="1" latinLnBrk="0" hangingPunct="1">
              <a:defRPr lang="en-US" sz="1000" kern="1200" dirty="0">
                <a:solidFill>
                  <a:srgbClr val="FFFFFF"/>
                </a:solidFill>
                <a:effectLst>
                  <a:outerShdw blurRad="12700" dist="6350" dir="2700000" algn="tl" rotWithShape="0">
                    <a:prstClr val="black">
                      <a:alpha val="40000"/>
                    </a:prstClr>
                  </a:outerShdw>
                </a:effectLst>
                <a:latin typeface="+mn-lt"/>
                <a:ea typeface="+mn-ea"/>
                <a:cs typeface="+mn-cs"/>
              </a:defRPr>
            </a:lvl1pPr>
          </a:lstStyle>
          <a:p>
            <a:endParaRPr lang="en-US" dirty="0"/>
          </a:p>
        </p:txBody>
      </p:sp>
      <p:sp>
        <p:nvSpPr>
          <p:cNvPr id="7" name="Slide Number Placeholder 6"/>
          <p:cNvSpPr>
            <a:spLocks noGrp="1"/>
          </p:cNvSpPr>
          <p:nvPr>
            <p:ph type="sldNum" sz="quarter" idx="12"/>
          </p:nvPr>
        </p:nvSpPr>
        <p:spPr>
          <a:xfrm>
            <a:off x="10396728" y="6227064"/>
            <a:ext cx="1463040" cy="274320"/>
          </a:xfrm>
        </p:spPr>
        <p:txBody>
          <a:bodyPr/>
          <a:lstStyle>
            <a:lvl1pPr>
              <a:defRPr>
                <a:solidFill>
                  <a:srgbClr val="FFFFFF"/>
                </a:solidFill>
              </a:defRPr>
            </a:lvl1pPr>
          </a:lstStyle>
          <a:p>
            <a:fld id="{4FAB73BC-B049-4115-A692-8D63A059BFB8}" type="slidenum">
              <a:rPr lang="en-US" dirty="0"/>
              <a:pPr/>
              <a:t>‹#›</a:t>
            </a:fld>
            <a:endParaRPr lang="en-US" dirty="0"/>
          </a:p>
        </p:txBody>
      </p:sp>
      <p:sp>
        <p:nvSpPr>
          <p:cNvPr id="10" name="Rectangle 9"/>
          <p:cNvSpPr/>
          <p:nvPr/>
        </p:nvSpPr>
        <p:spPr>
          <a:xfrm>
            <a:off x="9157546" y="374904"/>
            <a:ext cx="2651760" cy="6108192"/>
          </a:xfrm>
          <a:prstGeom prst="rect">
            <a:avLst/>
          </a:prstGeom>
          <a:noFill/>
          <a:ln w="63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11A6AA8-A04B-4104-9AE2-BD48D340E27F}" type="datetimeFigureOut">
              <a:rPr lang="en-US" dirty="0"/>
              <a:t>9/9/2026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1600" y="762000"/>
            <a:ext cx="2362200" cy="52578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762000"/>
            <a:ext cx="8077200" cy="52578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4E0BF79-FAC6-4A96-8DE1-F7B82E2E1652}" type="datetimeFigureOut">
              <a:rPr lang="en-US" dirty="0"/>
              <a:t>9/9/2026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234696" y="237744"/>
            <a:ext cx="11722608" cy="6382512"/>
          </a:xfrm>
          <a:prstGeom prst="rect">
            <a:avLst/>
          </a:prstGeom>
          <a:solidFill>
            <a:schemeClr val="bg2"/>
          </a:solidFill>
          <a:ln w="6350" cap="flat" cmpd="sng" algn="ctr">
            <a:noFill/>
            <a:prstDash val="solid"/>
          </a:ln>
          <a:effectLst>
            <a:softEdge rad="0"/>
          </a:effectLst>
        </p:spPr>
      </p:sp>
      <p:sp>
        <p:nvSpPr>
          <p:cNvPr id="2" name="Title Placeholder 1"/>
          <p:cNvSpPr>
            <a:spLocks noGrp="1"/>
          </p:cNvSpPr>
          <p:nvPr>
            <p:ph type="title"/>
          </p:nvPr>
        </p:nvSpPr>
        <p:spPr>
          <a:xfrm>
            <a:off x="1066800" y="642594"/>
            <a:ext cx="10058400" cy="137160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066800" y="2103120"/>
            <a:ext cx="10058400" cy="393192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274320" y="6307672"/>
            <a:ext cx="2743200" cy="274320"/>
          </a:xfrm>
          <a:prstGeom prst="rect">
            <a:avLst/>
          </a:prstGeom>
        </p:spPr>
        <p:txBody>
          <a:bodyPr vert="horz" lIns="91440" tIns="45720" rIns="91440" bIns="45720" rtlCol="0" anchor="b"/>
          <a:lstStyle>
            <a:lvl1pPr algn="l">
              <a:defRPr sz="1000">
                <a:solidFill>
                  <a:schemeClr val="tx1">
                    <a:lumMod val="75000"/>
                    <a:lumOff val="25000"/>
                  </a:schemeClr>
                </a:solidFill>
              </a:defRPr>
            </a:lvl1pPr>
          </a:lstStyle>
          <a:p>
            <a:fld id="{CBC48EC7-AF6A-48D3-8284-14BACBEBDD84}" type="datetimeFigureOut">
              <a:rPr lang="en-US" dirty="0"/>
              <a:t>9/9/2026</a:t>
            </a:fld>
            <a:endParaRPr lang="en-US" dirty="0"/>
          </a:p>
        </p:txBody>
      </p:sp>
      <p:sp>
        <p:nvSpPr>
          <p:cNvPr id="5" name="Footer Placeholder 4"/>
          <p:cNvSpPr>
            <a:spLocks noGrp="1"/>
          </p:cNvSpPr>
          <p:nvPr>
            <p:ph type="ftr" sz="quarter" idx="3"/>
          </p:nvPr>
        </p:nvSpPr>
        <p:spPr>
          <a:xfrm>
            <a:off x="3489960" y="6307672"/>
            <a:ext cx="5212080" cy="274320"/>
          </a:xfrm>
          <a:prstGeom prst="rect">
            <a:avLst/>
          </a:prstGeom>
        </p:spPr>
        <p:txBody>
          <a:bodyPr vert="horz" lIns="91440" tIns="45720" rIns="91440" bIns="45720" rtlCol="0" anchor="b"/>
          <a:lstStyle>
            <a:lvl1pPr algn="ctr">
              <a:defRPr sz="1000">
                <a:solidFill>
                  <a:schemeClr val="tx1">
                    <a:lumMod val="75000"/>
                    <a:lumOff val="25000"/>
                  </a:schemeClr>
                </a:solidFill>
              </a:defRPr>
            </a:lvl1pPr>
          </a:lstStyle>
          <a:p>
            <a:endParaRPr lang="en-US" dirty="0"/>
          </a:p>
        </p:txBody>
      </p:sp>
      <p:sp>
        <p:nvSpPr>
          <p:cNvPr id="6" name="Slide Number Placeholder 5"/>
          <p:cNvSpPr>
            <a:spLocks noGrp="1"/>
          </p:cNvSpPr>
          <p:nvPr>
            <p:ph type="sldNum" sz="quarter" idx="4"/>
          </p:nvPr>
        </p:nvSpPr>
        <p:spPr>
          <a:xfrm>
            <a:off x="10469880" y="6307672"/>
            <a:ext cx="1463040" cy="274320"/>
          </a:xfrm>
          <a:prstGeom prst="rect">
            <a:avLst/>
          </a:prstGeom>
        </p:spPr>
        <p:txBody>
          <a:bodyPr vert="horz" lIns="91440" tIns="45720" rIns="91440" bIns="45720" rtlCol="0" anchor="b"/>
          <a:lstStyle>
            <a:lvl1pPr algn="r">
              <a:defRPr sz="1000">
                <a:solidFill>
                  <a:schemeClr val="tx1">
                    <a:lumMod val="75000"/>
                    <a:lumOff val="25000"/>
                  </a:schemeClr>
                </a:solidFill>
              </a:defRPr>
            </a:lvl1pPr>
          </a:lstStyle>
          <a:p>
            <a:fld id="{4FAB73BC-B049-4115-A692-8D63A059BFB8}"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769" r:id="rId1"/>
    <p:sldLayoutId id="2147483770" r:id="rId2"/>
    <p:sldLayoutId id="2147483771" r:id="rId3"/>
    <p:sldLayoutId id="2147483772" r:id="rId4"/>
    <p:sldLayoutId id="2147483773" r:id="rId5"/>
    <p:sldLayoutId id="2147483774" r:id="rId6"/>
    <p:sldLayoutId id="2147483775" r:id="rId7"/>
    <p:sldLayoutId id="2147483776" r:id="rId8"/>
    <p:sldLayoutId id="2147483777" r:id="rId9"/>
    <p:sldLayoutId id="2147483778" r:id="rId10"/>
    <p:sldLayoutId id="2147483779" r:id="rId11"/>
  </p:sldLayoutIdLst>
  <p:hf sldNum="0" hdr="0" ftr="0" dt="0"/>
  <p:txStyles>
    <p:titleStyle>
      <a:lvl1pPr algn="l" defTabSz="914400" rtl="0" eaLnBrk="1" latinLnBrk="0" hangingPunct="1">
        <a:lnSpc>
          <a:spcPct val="90000"/>
        </a:lnSpc>
        <a:spcBef>
          <a:spcPct val="0"/>
        </a:spcBef>
        <a:buNone/>
        <a:defRPr lang="en-US" sz="4800" kern="1200" cap="none" spc="0" baseline="0" dirty="0">
          <a:solidFill>
            <a:schemeClr val="tx1">
              <a:lumMod val="85000"/>
              <a:lumOff val="15000"/>
            </a:schemeClr>
          </a:solidFill>
          <a:effectLst/>
          <a:latin typeface="+mj-lt"/>
          <a:ea typeface="+mn-ea"/>
          <a:cs typeface="+mn-cs"/>
        </a:defRPr>
      </a:lvl1pPr>
    </p:titleStyle>
    <p:bodyStyle>
      <a:lvl1pPr marL="182880" indent="-182880" algn="l" defTabSz="914400" rtl="0" eaLnBrk="1" latinLnBrk="0" hangingPunct="1">
        <a:lnSpc>
          <a:spcPct val="100000"/>
        </a:lnSpc>
        <a:spcBef>
          <a:spcPts val="900"/>
        </a:spcBef>
        <a:spcAft>
          <a:spcPts val="0"/>
        </a:spcAft>
        <a:buClr>
          <a:schemeClr val="tx1">
            <a:lumMod val="85000"/>
            <a:lumOff val="15000"/>
          </a:schemeClr>
        </a:buClr>
        <a:buFont typeface="Garamond" pitchFamily="18" charset="0"/>
        <a:buChar char="◦"/>
        <a:defRPr sz="18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6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tiff"/><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image" Target="../media/image4.tiff"/><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6.tmp"/><Relationship Id="rId2" Type="http://schemas.openxmlformats.org/officeDocument/2006/relationships/image" Target="../media/image5.tmp"/><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tmp"/><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8.png"/><Relationship Id="rId1" Type="http://schemas.openxmlformats.org/officeDocument/2006/relationships/slideLayout" Target="../slideLayouts/slideLayout4.xml"/><Relationship Id="rId5" Type="http://schemas.microsoft.com/office/2007/relationships/hdphoto" Target="../media/hdphoto2.wdp"/><Relationship Id="rId4" Type="http://schemas.openxmlformats.org/officeDocument/2006/relationships/image" Target="../media/image9.png"/></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1.tmp"/><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729AA5-6307-674A-9C06-820243296DDC}"/>
              </a:ext>
            </a:extLst>
          </p:cNvPr>
          <p:cNvSpPr>
            <a:spLocks noGrp="1"/>
          </p:cNvSpPr>
          <p:nvPr>
            <p:ph type="ctrTitle"/>
          </p:nvPr>
        </p:nvSpPr>
        <p:spPr/>
        <p:txBody>
          <a:bodyPr/>
          <a:lstStyle/>
          <a:p>
            <a:r>
              <a:rPr lang="en-US" sz="6600" dirty="0">
                <a:latin typeface="Maiandra GD" panose="020E0502030308020204" pitchFamily="34" charset="77"/>
              </a:rPr>
              <a:t>Welcome to year 6</a:t>
            </a:r>
          </a:p>
        </p:txBody>
      </p:sp>
    </p:spTree>
    <p:extLst>
      <p:ext uri="{BB962C8B-B14F-4D97-AF65-F5344CB8AC3E}">
        <p14:creationId xmlns:p14="http://schemas.microsoft.com/office/powerpoint/2010/main" val="372444505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C7AE20-F59D-F04A-B2DA-C664D43A3722}"/>
              </a:ext>
            </a:extLst>
          </p:cNvPr>
          <p:cNvSpPr>
            <a:spLocks noGrp="1"/>
          </p:cNvSpPr>
          <p:nvPr>
            <p:ph type="title"/>
          </p:nvPr>
        </p:nvSpPr>
        <p:spPr/>
        <p:txBody>
          <a:bodyPr>
            <a:normAutofit/>
          </a:bodyPr>
          <a:lstStyle/>
          <a:p>
            <a:pPr algn="ctr"/>
            <a:r>
              <a:rPr lang="en-US" dirty="0">
                <a:latin typeface="Maiandra GD" panose="020E0502030308020204" pitchFamily="34" charset="77"/>
              </a:rPr>
              <a:t>Meet the Year 6 Team…</a:t>
            </a:r>
          </a:p>
        </p:txBody>
      </p:sp>
      <p:sp>
        <p:nvSpPr>
          <p:cNvPr id="3" name="Content Placeholder 2">
            <a:extLst>
              <a:ext uri="{FF2B5EF4-FFF2-40B4-BE49-F238E27FC236}">
                <a16:creationId xmlns:a16="http://schemas.microsoft.com/office/drawing/2014/main" id="{4B841AFB-EC86-AF46-93B7-B2F3E47575BE}"/>
              </a:ext>
            </a:extLst>
          </p:cNvPr>
          <p:cNvSpPr>
            <a:spLocks noGrp="1"/>
          </p:cNvSpPr>
          <p:nvPr>
            <p:ph idx="1"/>
          </p:nvPr>
        </p:nvSpPr>
        <p:spPr>
          <a:xfrm>
            <a:off x="867294" y="2613643"/>
            <a:ext cx="10945091" cy="2446578"/>
          </a:xfrm>
        </p:spPr>
        <p:txBody>
          <a:bodyPr>
            <a:normAutofit/>
          </a:bodyPr>
          <a:lstStyle/>
          <a:p>
            <a:r>
              <a:rPr lang="en-US" sz="2800" dirty="0">
                <a:solidFill>
                  <a:srgbClr val="FF52F5"/>
                </a:solidFill>
                <a:latin typeface="Maiandra GD" panose="020E0502030308020204" pitchFamily="34" charset="77"/>
              </a:rPr>
              <a:t>Damson</a:t>
            </a:r>
            <a:r>
              <a:rPr lang="en-US" sz="2800" dirty="0">
                <a:latin typeface="Maiandra GD" panose="020E0502030308020204" pitchFamily="34" charset="77"/>
              </a:rPr>
              <a:t>   		-   	</a:t>
            </a:r>
            <a:r>
              <a:rPr lang="en-US" sz="2400" dirty="0" err="1">
                <a:latin typeface="Maiandra GD" panose="020E0502030308020204" pitchFamily="34" charset="77"/>
              </a:rPr>
              <a:t>Mrs</a:t>
            </a:r>
            <a:r>
              <a:rPr lang="en-US" sz="2400" dirty="0">
                <a:latin typeface="Maiandra GD" panose="020E0502030308020204" pitchFamily="34" charset="77"/>
              </a:rPr>
              <a:t> Armitage &amp; Miss </a:t>
            </a:r>
            <a:r>
              <a:rPr lang="en-US" sz="2400" dirty="0" err="1">
                <a:latin typeface="Maiandra GD" panose="020E0502030308020204" pitchFamily="34" charset="77"/>
              </a:rPr>
              <a:t>Esher</a:t>
            </a:r>
            <a:r>
              <a:rPr lang="en-US" sz="2400" dirty="0">
                <a:latin typeface="Maiandra GD" panose="020E0502030308020204" pitchFamily="34" charset="77"/>
              </a:rPr>
              <a:t>-Goodridge</a:t>
            </a:r>
          </a:p>
          <a:p>
            <a:r>
              <a:rPr lang="en-US" sz="2800" dirty="0">
                <a:solidFill>
                  <a:srgbClr val="FF52F5"/>
                </a:solidFill>
                <a:latin typeface="Maiandra GD" panose="020E0502030308020204" pitchFamily="34" charset="77"/>
              </a:rPr>
              <a:t>Willow</a:t>
            </a:r>
            <a:r>
              <a:rPr lang="en-US" sz="2800" dirty="0">
                <a:latin typeface="Maiandra GD" panose="020E0502030308020204" pitchFamily="34" charset="77"/>
              </a:rPr>
              <a:t>      	-   	</a:t>
            </a:r>
            <a:r>
              <a:rPr lang="en-US" sz="2400" dirty="0" err="1">
                <a:latin typeface="Maiandra GD" panose="020E0502030308020204" pitchFamily="34" charset="77"/>
              </a:rPr>
              <a:t>Mrs</a:t>
            </a:r>
            <a:r>
              <a:rPr lang="en-US" sz="2400" dirty="0">
                <a:latin typeface="Maiandra GD" panose="020E0502030308020204" pitchFamily="34" charset="77"/>
              </a:rPr>
              <a:t> Elliot-Smith &amp; </a:t>
            </a:r>
            <a:r>
              <a:rPr lang="en-US" sz="2400" dirty="0" err="1">
                <a:latin typeface="Maiandra GD" panose="020E0502030308020204" pitchFamily="34" charset="77"/>
              </a:rPr>
              <a:t>Mr</a:t>
            </a:r>
            <a:r>
              <a:rPr lang="en-US" sz="2400" dirty="0">
                <a:latin typeface="Maiandra GD" panose="020E0502030308020204" pitchFamily="34" charset="77"/>
              </a:rPr>
              <a:t> Hurst</a:t>
            </a:r>
          </a:p>
          <a:p>
            <a:r>
              <a:rPr lang="en-US" sz="2800" dirty="0">
                <a:solidFill>
                  <a:srgbClr val="FF52F5"/>
                </a:solidFill>
                <a:latin typeface="Maiandra GD" panose="020E0502030308020204" pitchFamily="34" charset="77"/>
              </a:rPr>
              <a:t>Mimosa</a:t>
            </a:r>
            <a:r>
              <a:rPr lang="en-US" sz="2800" dirty="0">
                <a:latin typeface="Maiandra GD" panose="020E0502030308020204" pitchFamily="34" charset="77"/>
              </a:rPr>
              <a:t>   		-   	</a:t>
            </a:r>
            <a:r>
              <a:rPr lang="en-US" sz="2400" dirty="0" err="1">
                <a:latin typeface="Maiandra GD" panose="020E0502030308020204" pitchFamily="34" charset="77"/>
              </a:rPr>
              <a:t>Mrs</a:t>
            </a:r>
            <a:r>
              <a:rPr lang="en-US" sz="2400" dirty="0">
                <a:latin typeface="Maiandra GD" panose="020E0502030308020204" pitchFamily="34" charset="77"/>
              </a:rPr>
              <a:t> Gordon and </a:t>
            </a:r>
            <a:r>
              <a:rPr lang="en-US" sz="2400" dirty="0" err="1">
                <a:latin typeface="Maiandra GD" panose="020E0502030308020204" pitchFamily="34" charset="77"/>
              </a:rPr>
              <a:t>Mrs</a:t>
            </a:r>
            <a:r>
              <a:rPr lang="en-US" sz="2400" dirty="0">
                <a:latin typeface="Maiandra GD" panose="020E0502030308020204" pitchFamily="34" charset="77"/>
              </a:rPr>
              <a:t> Van de Merwe</a:t>
            </a:r>
          </a:p>
          <a:p>
            <a:r>
              <a:rPr lang="en-US" sz="2800" dirty="0">
                <a:solidFill>
                  <a:srgbClr val="FF52F5"/>
                </a:solidFill>
                <a:latin typeface="Maiandra GD" panose="020E0502030308020204" pitchFamily="34" charset="77"/>
              </a:rPr>
              <a:t>Quince</a:t>
            </a:r>
            <a:r>
              <a:rPr lang="en-US" sz="2800" dirty="0">
                <a:latin typeface="Maiandra GD" panose="020E0502030308020204" pitchFamily="34" charset="77"/>
              </a:rPr>
              <a:t>    		-   	</a:t>
            </a:r>
            <a:r>
              <a:rPr lang="en-US" sz="2400" dirty="0" err="1">
                <a:latin typeface="Maiandra GD" panose="020E0502030308020204" pitchFamily="34" charset="77"/>
              </a:rPr>
              <a:t>Mrs</a:t>
            </a:r>
            <a:r>
              <a:rPr lang="en-US" sz="2400" dirty="0">
                <a:latin typeface="Maiandra GD" panose="020E0502030308020204" pitchFamily="34" charset="77"/>
              </a:rPr>
              <a:t> Marlow &amp; </a:t>
            </a:r>
            <a:r>
              <a:rPr lang="en-US" sz="2400" dirty="0" err="1">
                <a:latin typeface="Maiandra GD" panose="020E0502030308020204" pitchFamily="34" charset="77"/>
              </a:rPr>
              <a:t>Mrs</a:t>
            </a:r>
            <a:r>
              <a:rPr lang="en-US" sz="2400" dirty="0">
                <a:latin typeface="Maiandra GD" panose="020E0502030308020204" pitchFamily="34" charset="77"/>
              </a:rPr>
              <a:t> Anderson</a:t>
            </a:r>
          </a:p>
          <a:p>
            <a:endParaRPr lang="en-US" sz="2400" dirty="0">
              <a:latin typeface="Maiandra GD" panose="020E0502030308020204" pitchFamily="34" charset="77"/>
            </a:endParaRPr>
          </a:p>
          <a:p>
            <a:endParaRPr lang="en-US" sz="2400" dirty="0">
              <a:latin typeface="Maiandra GD" panose="020E0502030308020204" pitchFamily="34" charset="77"/>
            </a:endParaRPr>
          </a:p>
        </p:txBody>
      </p:sp>
      <p:sp>
        <p:nvSpPr>
          <p:cNvPr id="5" name="TextBox 4">
            <a:extLst>
              <a:ext uri="{FF2B5EF4-FFF2-40B4-BE49-F238E27FC236}">
                <a16:creationId xmlns:a16="http://schemas.microsoft.com/office/drawing/2014/main" id="{13F90613-959B-4E71-A0BB-CE13ABC3C972}"/>
              </a:ext>
            </a:extLst>
          </p:cNvPr>
          <p:cNvSpPr txBox="1"/>
          <p:nvPr/>
        </p:nvSpPr>
        <p:spPr>
          <a:xfrm>
            <a:off x="9339781" y="2613643"/>
            <a:ext cx="6094206" cy="461665"/>
          </a:xfrm>
          <a:prstGeom prst="rect">
            <a:avLst/>
          </a:prstGeom>
          <a:noFill/>
        </p:spPr>
        <p:txBody>
          <a:bodyPr wrap="square">
            <a:spAutoFit/>
          </a:bodyPr>
          <a:lstStyle/>
          <a:p>
            <a:r>
              <a:rPr lang="en-US" sz="2400" dirty="0">
                <a:latin typeface="Maiandra GD" panose="020E0502030308020204" pitchFamily="34" charset="77"/>
              </a:rPr>
              <a:t> </a:t>
            </a:r>
          </a:p>
        </p:txBody>
      </p:sp>
    </p:spTree>
    <p:extLst>
      <p:ext uri="{BB962C8B-B14F-4D97-AF65-F5344CB8AC3E}">
        <p14:creationId xmlns:p14="http://schemas.microsoft.com/office/powerpoint/2010/main" val="142741724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D634211-898F-A64B-8430-CB2BD7D06587}"/>
              </a:ext>
            </a:extLst>
          </p:cNvPr>
          <p:cNvSpPr>
            <a:spLocks noGrp="1"/>
          </p:cNvSpPr>
          <p:nvPr>
            <p:ph idx="1"/>
          </p:nvPr>
        </p:nvSpPr>
        <p:spPr>
          <a:xfrm>
            <a:off x="658319" y="588913"/>
            <a:ext cx="10466881" cy="5943792"/>
          </a:xfrm>
        </p:spPr>
        <p:txBody>
          <a:bodyPr>
            <a:normAutofit lnSpcReduction="10000"/>
          </a:bodyPr>
          <a:lstStyle/>
          <a:p>
            <a:pPr marL="0" indent="0" algn="ctr">
              <a:buNone/>
            </a:pPr>
            <a:r>
              <a:rPr lang="en-US" sz="3900" u="sng" dirty="0">
                <a:latin typeface="Maiandra GD" panose="020E0502030308020204" pitchFamily="34" charset="77"/>
              </a:rPr>
              <a:t>UNIFORM </a:t>
            </a:r>
          </a:p>
          <a:p>
            <a:r>
              <a:rPr lang="en-US" sz="2400" dirty="0" err="1">
                <a:latin typeface="Maiandra GD" panose="020E0502030308020204" pitchFamily="34" charset="77"/>
              </a:rPr>
              <a:t>Jewellery</a:t>
            </a:r>
            <a:r>
              <a:rPr lang="en-US" sz="2400" dirty="0">
                <a:latin typeface="Maiandra GD" panose="020E0502030308020204" pitchFamily="34" charset="77"/>
              </a:rPr>
              <a:t> should </a:t>
            </a:r>
            <a:r>
              <a:rPr lang="en-US" sz="2400" b="1" dirty="0">
                <a:latin typeface="Maiandra GD" panose="020E0502030308020204" pitchFamily="34" charset="77"/>
              </a:rPr>
              <a:t>only</a:t>
            </a:r>
            <a:r>
              <a:rPr lang="en-US" sz="2400" dirty="0">
                <a:latin typeface="Maiandra GD" panose="020E0502030308020204" pitchFamily="34" charset="77"/>
              </a:rPr>
              <a:t> consist of a watch and/or one pair of </a:t>
            </a:r>
            <a:r>
              <a:rPr lang="en-US" sz="2400" dirty="0">
                <a:effectLst>
                  <a:outerShdw blurRad="38100" dist="38100" dir="2700000" algn="tl">
                    <a:srgbClr val="000000">
                      <a:alpha val="43137"/>
                    </a:srgbClr>
                  </a:outerShdw>
                </a:effectLst>
                <a:latin typeface="Maiandra GD" panose="020E0502030308020204" pitchFamily="34" charset="77"/>
              </a:rPr>
              <a:t>stud earrings </a:t>
            </a:r>
          </a:p>
          <a:p>
            <a:r>
              <a:rPr lang="en-US" sz="2400" dirty="0">
                <a:latin typeface="Maiandra GD" panose="020E0502030308020204" pitchFamily="34" charset="77"/>
              </a:rPr>
              <a:t>No make up or nail polish</a:t>
            </a:r>
          </a:p>
          <a:p>
            <a:r>
              <a:rPr lang="en-US" sz="2400" dirty="0">
                <a:latin typeface="Maiandra GD" panose="020E0502030308020204" pitchFamily="34" charset="77"/>
              </a:rPr>
              <a:t>Appropriate black school shoes (</a:t>
            </a:r>
            <a:r>
              <a:rPr lang="en-US" sz="2400" u="sng" dirty="0">
                <a:latin typeface="Maiandra GD" panose="020E0502030308020204" pitchFamily="34" charset="77"/>
              </a:rPr>
              <a:t>not trainers</a:t>
            </a:r>
            <a:r>
              <a:rPr lang="en-US" sz="2400" dirty="0">
                <a:latin typeface="Maiandra GD" panose="020E0502030308020204" pitchFamily="34" charset="77"/>
              </a:rPr>
              <a:t>)</a:t>
            </a:r>
          </a:p>
          <a:p>
            <a:r>
              <a:rPr lang="en-US" sz="2400" dirty="0">
                <a:latin typeface="Maiandra GD" panose="020E0502030308020204" pitchFamily="34" charset="77"/>
              </a:rPr>
              <a:t>Black or grey socks for boys…black, grey or white for girls (black or grey tights)</a:t>
            </a:r>
            <a:endParaRPr lang="en-US" sz="2000" dirty="0">
              <a:latin typeface="Maiandra GD" panose="020E0502030308020204" pitchFamily="34" charset="77"/>
            </a:endParaRPr>
          </a:p>
          <a:p>
            <a:r>
              <a:rPr lang="en-US" sz="2400" dirty="0">
                <a:latin typeface="Maiandra GD" panose="020E0502030308020204" pitchFamily="34" charset="77"/>
              </a:rPr>
              <a:t>PE kits need to be worn on Tuesday and Wednesday (on Forest school days change into uniform in the afternoon)</a:t>
            </a:r>
          </a:p>
          <a:p>
            <a:r>
              <a:rPr lang="en-US" sz="2400" dirty="0">
                <a:latin typeface="Maiandra GD" panose="020E0502030308020204" pitchFamily="34" charset="77"/>
              </a:rPr>
              <a:t>Please ensure long hair is tied back</a:t>
            </a:r>
          </a:p>
          <a:p>
            <a:r>
              <a:rPr lang="en-US" sz="2400" dirty="0">
                <a:latin typeface="Maiandra GD" panose="020E0502030308020204" pitchFamily="34" charset="77"/>
              </a:rPr>
              <a:t>For PE remove earrings or please cover with micro-pore tape</a:t>
            </a:r>
          </a:p>
          <a:p>
            <a:r>
              <a:rPr lang="en-US" sz="2400" dirty="0">
                <a:latin typeface="Maiandra GD" panose="020E0502030308020204" pitchFamily="34" charset="77"/>
              </a:rPr>
              <a:t>PE kit- Plain black tracksuit bottoms or non-</a:t>
            </a:r>
            <a:r>
              <a:rPr lang="en-US" sz="2400" dirty="0" err="1">
                <a:latin typeface="Maiandra GD" panose="020E0502030308020204" pitchFamily="34" charset="77"/>
              </a:rPr>
              <a:t>lycra</a:t>
            </a:r>
            <a:r>
              <a:rPr lang="en-US" sz="2400" dirty="0">
                <a:latin typeface="Maiandra GD" panose="020E0502030308020204" pitchFamily="34" charset="77"/>
              </a:rPr>
              <a:t> shorts (no Nike Pro style shorts please), green t-shirt, plain black hoodie or jumper (or school jumper please)</a:t>
            </a:r>
          </a:p>
          <a:p>
            <a:endParaRPr lang="en-US" sz="2400" dirty="0">
              <a:latin typeface="Maiandra GD" panose="020E0502030308020204" pitchFamily="34" charset="77"/>
            </a:endParaRPr>
          </a:p>
          <a:p>
            <a:endParaRPr lang="en-US" dirty="0">
              <a:latin typeface="Maiandra GD" panose="020E0502030308020204" pitchFamily="34" charset="77"/>
            </a:endParaRPr>
          </a:p>
          <a:p>
            <a:endParaRPr lang="en-US" sz="2400" dirty="0">
              <a:latin typeface="Maiandra GD" panose="020E0502030308020204" pitchFamily="34" charset="77"/>
            </a:endParaRPr>
          </a:p>
        </p:txBody>
      </p:sp>
      <p:pic>
        <p:nvPicPr>
          <p:cNvPr id="4" name="Picture 3">
            <a:extLst>
              <a:ext uri="{FF2B5EF4-FFF2-40B4-BE49-F238E27FC236}">
                <a16:creationId xmlns:a16="http://schemas.microsoft.com/office/drawing/2014/main" id="{5362B554-F5B9-1348-BBFD-4EF87AD8EC0E}"/>
              </a:ext>
            </a:extLst>
          </p:cNvPr>
          <p:cNvPicPr>
            <a:picLocks noChangeAspect="1"/>
          </p:cNvPicPr>
          <p:nvPr/>
        </p:nvPicPr>
        <p:blipFill>
          <a:blip r:embed="rId2"/>
          <a:stretch>
            <a:fillRect/>
          </a:stretch>
        </p:blipFill>
        <p:spPr>
          <a:xfrm>
            <a:off x="8954813" y="460509"/>
            <a:ext cx="2890345" cy="864270"/>
          </a:xfrm>
          <a:prstGeom prst="rect">
            <a:avLst/>
          </a:prstGeom>
        </p:spPr>
      </p:pic>
    </p:spTree>
    <p:extLst>
      <p:ext uri="{BB962C8B-B14F-4D97-AF65-F5344CB8AC3E}">
        <p14:creationId xmlns:p14="http://schemas.microsoft.com/office/powerpoint/2010/main" val="16764137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D634211-898F-A64B-8430-CB2BD7D06587}"/>
              </a:ext>
            </a:extLst>
          </p:cNvPr>
          <p:cNvSpPr>
            <a:spLocks noGrp="1"/>
          </p:cNvSpPr>
          <p:nvPr>
            <p:ph idx="1"/>
          </p:nvPr>
        </p:nvSpPr>
        <p:spPr>
          <a:xfrm>
            <a:off x="658319" y="804066"/>
            <a:ext cx="10466881" cy="5461267"/>
          </a:xfrm>
        </p:spPr>
        <p:txBody>
          <a:bodyPr>
            <a:normAutofit/>
          </a:bodyPr>
          <a:lstStyle/>
          <a:p>
            <a:pPr marL="0" indent="0" algn="ctr">
              <a:buNone/>
            </a:pPr>
            <a:r>
              <a:rPr lang="en-US" sz="3900" u="sng" dirty="0">
                <a:latin typeface="Maiandra GD" panose="020E0502030308020204" pitchFamily="34" charset="77"/>
              </a:rPr>
              <a:t>Belongings/equipment</a:t>
            </a:r>
          </a:p>
          <a:p>
            <a:r>
              <a:rPr lang="en-US" sz="2400" dirty="0">
                <a:latin typeface="Maiandra GD" panose="020E0502030308020204" pitchFamily="34" charset="77"/>
              </a:rPr>
              <a:t>Smart phones are no longer allowed in school. If your child needs a non-smart phone for walking home from school, please fill out a form from the school office. Phones will need to be handed to the office daily.</a:t>
            </a:r>
          </a:p>
          <a:p>
            <a:r>
              <a:rPr lang="en-US" sz="2400" dirty="0">
                <a:latin typeface="Maiandra GD" panose="020E0502030308020204" pitchFamily="34" charset="77"/>
              </a:rPr>
              <a:t>A pencil case that will fit in their tray.</a:t>
            </a:r>
          </a:p>
          <a:p>
            <a:r>
              <a:rPr lang="en-US" sz="2400" dirty="0">
                <a:latin typeface="Maiandra GD" panose="020E0502030308020204" pitchFamily="34" charset="77"/>
              </a:rPr>
              <a:t>All children should have a water bottle with them at all times</a:t>
            </a:r>
          </a:p>
          <a:p>
            <a:r>
              <a:rPr lang="en-US" sz="2400" dirty="0">
                <a:latin typeface="Maiandra GD" panose="020E0502030308020204" pitchFamily="34" charset="77"/>
              </a:rPr>
              <a:t>Do encourage to bring a waterproof as we will always try to get children outside, even in light drizzle</a:t>
            </a:r>
          </a:p>
          <a:p>
            <a:r>
              <a:rPr lang="en-US" sz="2400" dirty="0">
                <a:latin typeface="Maiandra GD" panose="020E0502030308020204" pitchFamily="34" charset="77"/>
              </a:rPr>
              <a:t>Healthy snacks are encouraged and your child must place this in the classroom’s Healthy Snack Box (not taken from their lunch box)</a:t>
            </a:r>
          </a:p>
          <a:p>
            <a:endParaRPr lang="en-US" sz="2400" dirty="0">
              <a:latin typeface="Maiandra GD" panose="020E0502030308020204" pitchFamily="34" charset="77"/>
            </a:endParaRPr>
          </a:p>
          <a:p>
            <a:endParaRPr lang="en-US" sz="2400" dirty="0">
              <a:latin typeface="Maiandra GD" panose="020E0502030308020204" pitchFamily="34" charset="77"/>
            </a:endParaRPr>
          </a:p>
          <a:p>
            <a:endParaRPr lang="en-US" sz="2400" dirty="0">
              <a:latin typeface="Maiandra GD" panose="020E0502030308020204" pitchFamily="34" charset="77"/>
            </a:endParaRPr>
          </a:p>
          <a:p>
            <a:endParaRPr lang="en-US" sz="2400" dirty="0">
              <a:latin typeface="Maiandra GD" panose="020E0502030308020204" pitchFamily="34" charset="77"/>
            </a:endParaRPr>
          </a:p>
          <a:p>
            <a:endParaRPr lang="en-US" sz="2400" dirty="0">
              <a:latin typeface="Maiandra GD" panose="020E0502030308020204" pitchFamily="34" charset="77"/>
            </a:endParaRPr>
          </a:p>
          <a:p>
            <a:endParaRPr lang="en-US" dirty="0">
              <a:latin typeface="Maiandra GD" panose="020E0502030308020204" pitchFamily="34" charset="77"/>
            </a:endParaRPr>
          </a:p>
          <a:p>
            <a:endParaRPr lang="en-US" sz="2400" dirty="0">
              <a:latin typeface="Maiandra GD" panose="020E0502030308020204" pitchFamily="34" charset="77"/>
            </a:endParaRPr>
          </a:p>
        </p:txBody>
      </p:sp>
    </p:spTree>
    <p:extLst>
      <p:ext uri="{BB962C8B-B14F-4D97-AF65-F5344CB8AC3E}">
        <p14:creationId xmlns:p14="http://schemas.microsoft.com/office/powerpoint/2010/main" val="351023745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4521A4-828C-9F47-BF1F-31CC065EA6F1}"/>
              </a:ext>
            </a:extLst>
          </p:cNvPr>
          <p:cNvSpPr>
            <a:spLocks noGrp="1"/>
          </p:cNvSpPr>
          <p:nvPr>
            <p:ph type="title"/>
          </p:nvPr>
        </p:nvSpPr>
        <p:spPr>
          <a:xfrm>
            <a:off x="1066800" y="158499"/>
            <a:ext cx="10058400" cy="1371600"/>
          </a:xfrm>
        </p:spPr>
        <p:txBody>
          <a:bodyPr/>
          <a:lstStyle/>
          <a:p>
            <a:pPr algn="ctr"/>
            <a:r>
              <a:rPr lang="en-US" u="sng" dirty="0">
                <a:latin typeface="Maiandra GD" panose="020E0502030308020204" pitchFamily="34" charset="77"/>
              </a:rPr>
              <a:t>PPA – Wednesday morning</a:t>
            </a:r>
          </a:p>
        </p:txBody>
      </p:sp>
      <p:sp>
        <p:nvSpPr>
          <p:cNvPr id="4" name="Content Placeholder 3">
            <a:extLst>
              <a:ext uri="{FF2B5EF4-FFF2-40B4-BE49-F238E27FC236}">
                <a16:creationId xmlns:a16="http://schemas.microsoft.com/office/drawing/2014/main" id="{2C205552-386A-8E4B-8F78-985EFC4B6503}"/>
              </a:ext>
            </a:extLst>
          </p:cNvPr>
          <p:cNvSpPr>
            <a:spLocks noGrp="1"/>
          </p:cNvSpPr>
          <p:nvPr>
            <p:ph sz="half" idx="1"/>
          </p:nvPr>
        </p:nvSpPr>
        <p:spPr>
          <a:xfrm>
            <a:off x="1057832" y="3636084"/>
            <a:ext cx="2978077" cy="2468880"/>
          </a:xfrm>
          <a:ln>
            <a:solidFill>
              <a:srgbClr val="FF52F5"/>
            </a:solidFill>
          </a:ln>
        </p:spPr>
        <p:txBody>
          <a:bodyPr>
            <a:normAutofit lnSpcReduction="10000"/>
          </a:bodyPr>
          <a:lstStyle/>
          <a:p>
            <a:pPr marL="0" indent="0" algn="ctr">
              <a:buNone/>
            </a:pPr>
            <a:r>
              <a:rPr lang="en-US" sz="2400" dirty="0">
                <a:solidFill>
                  <a:srgbClr val="FF52F5"/>
                </a:solidFill>
                <a:latin typeface="Maiandra GD" panose="020E0502030308020204" pitchFamily="34" charset="77"/>
              </a:rPr>
              <a:t>Physical Education</a:t>
            </a:r>
          </a:p>
          <a:p>
            <a:pPr marL="0" indent="0" algn="ctr">
              <a:buNone/>
            </a:pPr>
            <a:endParaRPr lang="en-US" sz="2400" dirty="0">
              <a:latin typeface="Maiandra GD" panose="020E0502030308020204" pitchFamily="34" charset="77"/>
            </a:endParaRPr>
          </a:p>
          <a:p>
            <a:pPr>
              <a:buFont typeface="Courier New" panose="02070309020205020404" pitchFamily="49" charset="0"/>
              <a:buChar char="o"/>
            </a:pPr>
            <a:r>
              <a:rPr lang="en-US" sz="2400" dirty="0">
                <a:latin typeface="Maiandra GD" panose="020E0502030308020204" pitchFamily="34" charset="77"/>
              </a:rPr>
              <a:t>Taught by CM Sports coaches</a:t>
            </a:r>
          </a:p>
          <a:p>
            <a:pPr>
              <a:buFont typeface="Courier New" panose="02070309020205020404" pitchFamily="49" charset="0"/>
              <a:buChar char="o"/>
            </a:pPr>
            <a:r>
              <a:rPr lang="en-US" sz="2400" dirty="0">
                <a:latin typeface="Maiandra GD" panose="020E0502030308020204" pitchFamily="34" charset="77"/>
              </a:rPr>
              <a:t>Covers Games and Athletics</a:t>
            </a:r>
          </a:p>
        </p:txBody>
      </p:sp>
      <p:sp>
        <p:nvSpPr>
          <p:cNvPr id="6" name="Content Placeholder 3">
            <a:extLst>
              <a:ext uri="{FF2B5EF4-FFF2-40B4-BE49-F238E27FC236}">
                <a16:creationId xmlns:a16="http://schemas.microsoft.com/office/drawing/2014/main" id="{E9F12CDA-8E5E-1B40-AD0A-09907D1D8028}"/>
              </a:ext>
            </a:extLst>
          </p:cNvPr>
          <p:cNvSpPr>
            <a:spLocks noGrp="1"/>
          </p:cNvSpPr>
          <p:nvPr>
            <p:ph sz="half" idx="2"/>
          </p:nvPr>
        </p:nvSpPr>
        <p:spPr>
          <a:xfrm>
            <a:off x="4669136" y="3636084"/>
            <a:ext cx="3287040" cy="2468880"/>
          </a:xfrm>
          <a:ln>
            <a:solidFill>
              <a:srgbClr val="FF52F5"/>
            </a:solidFill>
          </a:ln>
        </p:spPr>
        <p:txBody>
          <a:bodyPr>
            <a:normAutofit lnSpcReduction="10000"/>
          </a:bodyPr>
          <a:lstStyle/>
          <a:p>
            <a:pPr marL="0" indent="0" algn="ctr">
              <a:buNone/>
            </a:pPr>
            <a:r>
              <a:rPr lang="en-US" sz="2400" dirty="0">
                <a:solidFill>
                  <a:srgbClr val="FF52F5"/>
                </a:solidFill>
                <a:latin typeface="Maiandra GD" panose="020E0502030308020204" pitchFamily="34" charset="77"/>
              </a:rPr>
              <a:t>French</a:t>
            </a:r>
          </a:p>
          <a:p>
            <a:pPr marL="0" indent="0" algn="ctr">
              <a:buNone/>
            </a:pPr>
            <a:endParaRPr lang="en-US" sz="2400" dirty="0">
              <a:latin typeface="Maiandra GD" panose="020E0502030308020204" pitchFamily="34" charset="77"/>
            </a:endParaRPr>
          </a:p>
          <a:p>
            <a:pPr>
              <a:buFont typeface="Courier New" panose="02070309020205020404" pitchFamily="49" charset="0"/>
              <a:buChar char="o"/>
            </a:pPr>
            <a:r>
              <a:rPr lang="en-US" sz="2400" dirty="0">
                <a:latin typeface="Maiandra GD" panose="020E0502030308020204" pitchFamily="34" charset="77"/>
              </a:rPr>
              <a:t>Taught by </a:t>
            </a:r>
            <a:r>
              <a:rPr lang="en-US" sz="2400" dirty="0" err="1">
                <a:latin typeface="Maiandra GD" panose="020E0502030308020204" pitchFamily="34" charset="77"/>
              </a:rPr>
              <a:t>Mrs</a:t>
            </a:r>
            <a:r>
              <a:rPr lang="en-US" sz="2400" dirty="0">
                <a:latin typeface="Maiandra GD" panose="020E0502030308020204" pitchFamily="34" charset="77"/>
              </a:rPr>
              <a:t> Hepworth</a:t>
            </a:r>
          </a:p>
        </p:txBody>
      </p:sp>
      <p:sp>
        <p:nvSpPr>
          <p:cNvPr id="8" name="Content Placeholder 3">
            <a:extLst>
              <a:ext uri="{FF2B5EF4-FFF2-40B4-BE49-F238E27FC236}">
                <a16:creationId xmlns:a16="http://schemas.microsoft.com/office/drawing/2014/main" id="{777BB02E-D40D-4968-984D-3EF3C06B77EE}"/>
              </a:ext>
            </a:extLst>
          </p:cNvPr>
          <p:cNvSpPr txBox="1">
            <a:spLocks/>
          </p:cNvSpPr>
          <p:nvPr/>
        </p:nvSpPr>
        <p:spPr>
          <a:xfrm>
            <a:off x="8589403" y="3631597"/>
            <a:ext cx="3125675" cy="2468880"/>
          </a:xfrm>
          <a:prstGeom prst="rect">
            <a:avLst/>
          </a:prstGeom>
          <a:ln>
            <a:solidFill>
              <a:srgbClr val="FF52F5"/>
            </a:solidFill>
          </a:ln>
        </p:spPr>
        <p:txBody>
          <a:bodyPr vert="horz" lIns="91440" tIns="45720" rIns="91440" bIns="45720" rtlCol="0">
            <a:normAutofit/>
          </a:bodyPr>
          <a:lstStyle>
            <a:lvl1pPr marL="182880" indent="-182880" algn="l" defTabSz="914400" rtl="0" eaLnBrk="1" latinLnBrk="0" hangingPunct="1">
              <a:lnSpc>
                <a:spcPct val="100000"/>
              </a:lnSpc>
              <a:spcBef>
                <a:spcPts val="900"/>
              </a:spcBef>
              <a:spcAft>
                <a:spcPts val="0"/>
              </a:spcAft>
              <a:buClr>
                <a:schemeClr val="tx1">
                  <a:lumMod val="85000"/>
                  <a:lumOff val="15000"/>
                </a:schemeClr>
              </a:buClr>
              <a:buFont typeface="Garamond" pitchFamily="18" charset="0"/>
              <a:buChar char="◦"/>
              <a:defRPr sz="18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6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a:lstStyle>
          <a:p>
            <a:pPr marL="0" indent="0" algn="ctr">
              <a:buFont typeface="Garamond" pitchFamily="18" charset="0"/>
              <a:buNone/>
            </a:pPr>
            <a:r>
              <a:rPr lang="en-US" sz="2400" dirty="0" err="1">
                <a:solidFill>
                  <a:srgbClr val="FF52F5"/>
                </a:solidFill>
                <a:latin typeface="Maiandra GD" panose="020E0502030308020204" pitchFamily="34" charset="77"/>
              </a:rPr>
              <a:t>SPaG</a:t>
            </a:r>
            <a:endParaRPr lang="en-US" sz="2400" dirty="0">
              <a:solidFill>
                <a:srgbClr val="FF52F5"/>
              </a:solidFill>
              <a:latin typeface="Maiandra GD" panose="020E0502030308020204" pitchFamily="34" charset="77"/>
            </a:endParaRPr>
          </a:p>
          <a:p>
            <a:pPr marL="0" indent="0" algn="ctr">
              <a:buFont typeface="Garamond" pitchFamily="18" charset="0"/>
              <a:buNone/>
            </a:pPr>
            <a:endParaRPr lang="en-US" sz="1600" dirty="0">
              <a:solidFill>
                <a:srgbClr val="FF52F5"/>
              </a:solidFill>
              <a:latin typeface="Maiandra GD" panose="020E0502030308020204" pitchFamily="34" charset="77"/>
            </a:endParaRPr>
          </a:p>
          <a:p>
            <a:pPr>
              <a:buFont typeface="Courier New" panose="02070309020205020404" pitchFamily="49" charset="0"/>
              <a:buChar char="o"/>
            </a:pPr>
            <a:r>
              <a:rPr lang="en-US" sz="2400" dirty="0">
                <a:latin typeface="Maiandra GD" panose="020E0502030308020204" pitchFamily="34" charset="77"/>
              </a:rPr>
              <a:t>Taught by </a:t>
            </a:r>
            <a:r>
              <a:rPr lang="en-US" sz="2400" dirty="0" err="1">
                <a:latin typeface="Maiandra GD" panose="020E0502030308020204" pitchFamily="34" charset="77"/>
              </a:rPr>
              <a:t>Mrs</a:t>
            </a:r>
            <a:r>
              <a:rPr lang="en-US" sz="2400" dirty="0">
                <a:latin typeface="Maiandra GD" panose="020E0502030308020204" pitchFamily="34" charset="77"/>
              </a:rPr>
              <a:t> Longworth</a:t>
            </a:r>
          </a:p>
          <a:p>
            <a:pPr marL="0" indent="0" algn="ctr">
              <a:buFont typeface="Garamond" pitchFamily="18" charset="0"/>
              <a:buNone/>
            </a:pPr>
            <a:endParaRPr lang="en-US" sz="2400" dirty="0">
              <a:solidFill>
                <a:srgbClr val="FF52F5"/>
              </a:solidFill>
              <a:latin typeface="Maiandra GD" panose="020E0502030308020204" pitchFamily="34" charset="77"/>
            </a:endParaRPr>
          </a:p>
          <a:p>
            <a:pPr marL="0" indent="0" algn="ctr">
              <a:buFont typeface="Garamond" pitchFamily="18" charset="0"/>
              <a:buNone/>
            </a:pPr>
            <a:endParaRPr lang="en-US" sz="2400" dirty="0">
              <a:solidFill>
                <a:srgbClr val="FF52F5"/>
              </a:solidFill>
              <a:latin typeface="Maiandra GD" panose="020E0502030308020204" pitchFamily="34" charset="77"/>
            </a:endParaRPr>
          </a:p>
          <a:p>
            <a:pPr marL="0" indent="0" algn="ctr">
              <a:buFont typeface="Garamond" pitchFamily="18" charset="0"/>
              <a:buNone/>
            </a:pPr>
            <a:endParaRPr lang="en-US" sz="2400" dirty="0">
              <a:latin typeface="Maiandra GD" panose="020E0502030308020204" pitchFamily="34" charset="77"/>
            </a:endParaRPr>
          </a:p>
          <a:p>
            <a:pPr marL="0" indent="0">
              <a:buNone/>
            </a:pPr>
            <a:endParaRPr lang="en-US" sz="2400" dirty="0">
              <a:latin typeface="Maiandra GD" panose="020E0502030308020204" pitchFamily="34" charset="77"/>
            </a:endParaRPr>
          </a:p>
        </p:txBody>
      </p:sp>
      <p:sp>
        <p:nvSpPr>
          <p:cNvPr id="10" name="Content Placeholder 3">
            <a:extLst>
              <a:ext uri="{FF2B5EF4-FFF2-40B4-BE49-F238E27FC236}">
                <a16:creationId xmlns:a16="http://schemas.microsoft.com/office/drawing/2014/main" id="{16154F33-1D53-4DE2-89E3-66B3E1897CF9}"/>
              </a:ext>
            </a:extLst>
          </p:cNvPr>
          <p:cNvSpPr txBox="1">
            <a:spLocks/>
          </p:cNvSpPr>
          <p:nvPr/>
        </p:nvSpPr>
        <p:spPr>
          <a:xfrm>
            <a:off x="845658" y="1508583"/>
            <a:ext cx="10869420" cy="1503557"/>
          </a:xfrm>
          <a:prstGeom prst="rect">
            <a:avLst/>
          </a:prstGeom>
          <a:ln>
            <a:solidFill>
              <a:srgbClr val="FF52F5"/>
            </a:solidFill>
          </a:ln>
        </p:spPr>
        <p:txBody>
          <a:bodyPr vert="horz" lIns="91440" tIns="45720" rIns="91440" bIns="45720" rtlCol="0">
            <a:normAutofit fontScale="32500" lnSpcReduction="20000"/>
          </a:bodyPr>
          <a:lstStyle>
            <a:lvl1pPr marL="182880" indent="-182880" algn="l" defTabSz="914400" rtl="0" eaLnBrk="1" latinLnBrk="0" hangingPunct="1">
              <a:lnSpc>
                <a:spcPct val="100000"/>
              </a:lnSpc>
              <a:spcBef>
                <a:spcPts val="900"/>
              </a:spcBef>
              <a:spcAft>
                <a:spcPts val="0"/>
              </a:spcAft>
              <a:buClr>
                <a:schemeClr val="tx1">
                  <a:lumMod val="85000"/>
                  <a:lumOff val="15000"/>
                </a:schemeClr>
              </a:buClr>
              <a:buFont typeface="Garamond" pitchFamily="18" charset="0"/>
              <a:buChar char="◦"/>
              <a:defRPr sz="18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6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a:lstStyle>
          <a:p>
            <a:pPr marL="0" indent="0" algn="ctr">
              <a:buFont typeface="Garamond" pitchFamily="18" charset="0"/>
              <a:buNone/>
            </a:pPr>
            <a:r>
              <a:rPr lang="en-US" sz="7000" dirty="0">
                <a:solidFill>
                  <a:srgbClr val="FF52F5"/>
                </a:solidFill>
                <a:latin typeface="Maiandra GD" panose="020E0502030308020204" pitchFamily="34" charset="77"/>
              </a:rPr>
              <a:t>Woodland Wonders</a:t>
            </a:r>
          </a:p>
          <a:p>
            <a:pPr marL="0" indent="0" algn="ctr">
              <a:buFont typeface="Garamond" pitchFamily="18" charset="0"/>
              <a:buNone/>
            </a:pPr>
            <a:endParaRPr lang="en-US" sz="2400" dirty="0">
              <a:latin typeface="Maiandra GD" panose="020E0502030308020204" pitchFamily="34" charset="77"/>
            </a:endParaRPr>
          </a:p>
          <a:p>
            <a:pPr>
              <a:buFont typeface="Courier New" panose="02070309020205020404" pitchFamily="49" charset="0"/>
              <a:buChar char="o"/>
            </a:pPr>
            <a:r>
              <a:rPr lang="en-US" sz="5100" dirty="0">
                <a:latin typeface="Maiandra GD" panose="020E0502030308020204" pitchFamily="34" charset="77"/>
              </a:rPr>
              <a:t>Lead by </a:t>
            </a:r>
            <a:r>
              <a:rPr lang="en-US" sz="5100" dirty="0" err="1">
                <a:latin typeface="Maiandra GD" panose="020E0502030308020204" pitchFamily="34" charset="77"/>
              </a:rPr>
              <a:t>Mrs</a:t>
            </a:r>
            <a:r>
              <a:rPr lang="en-US" sz="5100" dirty="0">
                <a:latin typeface="Maiandra GD" panose="020E0502030308020204" pitchFamily="34" charset="77"/>
              </a:rPr>
              <a:t> Clack and Miss Gore.  You will receive a letter prior to your child’s class starting informing you of further details. Willow class is the first class, followed by Mimosa, Quince and Damson.</a:t>
            </a:r>
          </a:p>
        </p:txBody>
      </p:sp>
      <p:sp>
        <p:nvSpPr>
          <p:cNvPr id="3" name="TextBox 2">
            <a:extLst>
              <a:ext uri="{FF2B5EF4-FFF2-40B4-BE49-F238E27FC236}">
                <a16:creationId xmlns:a16="http://schemas.microsoft.com/office/drawing/2014/main" id="{B3730AD0-15B2-4E0B-BF80-6B7AD8F4FBBA}"/>
              </a:ext>
            </a:extLst>
          </p:cNvPr>
          <p:cNvSpPr txBox="1"/>
          <p:nvPr/>
        </p:nvSpPr>
        <p:spPr>
          <a:xfrm>
            <a:off x="6018116" y="3137202"/>
            <a:ext cx="524503" cy="369332"/>
          </a:xfrm>
          <a:prstGeom prst="rect">
            <a:avLst/>
          </a:prstGeom>
          <a:noFill/>
        </p:spPr>
        <p:txBody>
          <a:bodyPr wrap="none" rtlCol="0">
            <a:spAutoFit/>
          </a:bodyPr>
          <a:lstStyle/>
          <a:p>
            <a:r>
              <a:rPr lang="en-GB" dirty="0"/>
              <a:t>OR</a:t>
            </a:r>
          </a:p>
        </p:txBody>
      </p:sp>
      <p:cxnSp>
        <p:nvCxnSpPr>
          <p:cNvPr id="12" name="Straight Arrow Connector 11">
            <a:extLst>
              <a:ext uri="{FF2B5EF4-FFF2-40B4-BE49-F238E27FC236}">
                <a16:creationId xmlns:a16="http://schemas.microsoft.com/office/drawing/2014/main" id="{F0B73E0C-A263-41DD-B6FE-95E977E961EA}"/>
              </a:ext>
            </a:extLst>
          </p:cNvPr>
          <p:cNvCxnSpPr/>
          <p:nvPr/>
        </p:nvCxnSpPr>
        <p:spPr>
          <a:xfrm>
            <a:off x="4035909" y="5056094"/>
            <a:ext cx="633227"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3" name="Straight Arrow Connector 12">
            <a:extLst>
              <a:ext uri="{FF2B5EF4-FFF2-40B4-BE49-F238E27FC236}">
                <a16:creationId xmlns:a16="http://schemas.microsoft.com/office/drawing/2014/main" id="{E3E853D1-3EDD-49EE-A01E-47DA1E6A94FE}"/>
              </a:ext>
            </a:extLst>
          </p:cNvPr>
          <p:cNvCxnSpPr/>
          <p:nvPr/>
        </p:nvCxnSpPr>
        <p:spPr>
          <a:xfrm>
            <a:off x="7956176" y="4971826"/>
            <a:ext cx="633227"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9548223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047BD7-0AC7-BC4D-8C7A-F27B855C7238}"/>
              </a:ext>
            </a:extLst>
          </p:cNvPr>
          <p:cNvSpPr>
            <a:spLocks noGrp="1"/>
          </p:cNvSpPr>
          <p:nvPr>
            <p:ph type="title"/>
          </p:nvPr>
        </p:nvSpPr>
        <p:spPr>
          <a:xfrm>
            <a:off x="933916" y="467510"/>
            <a:ext cx="5029200" cy="1371600"/>
          </a:xfrm>
        </p:spPr>
        <p:txBody>
          <a:bodyPr/>
          <a:lstStyle/>
          <a:p>
            <a:pPr algn="ctr"/>
            <a:r>
              <a:rPr lang="en-US" u="sng" dirty="0">
                <a:latin typeface="Maiandra GD" panose="020E0502030308020204" pitchFamily="34" charset="77"/>
              </a:rPr>
              <a:t>Reading</a:t>
            </a:r>
          </a:p>
        </p:txBody>
      </p:sp>
      <p:sp>
        <p:nvSpPr>
          <p:cNvPr id="3" name="Content Placeholder 2">
            <a:extLst>
              <a:ext uri="{FF2B5EF4-FFF2-40B4-BE49-F238E27FC236}">
                <a16:creationId xmlns:a16="http://schemas.microsoft.com/office/drawing/2014/main" id="{67356995-EC3A-8143-B33C-62C82DB666EE}"/>
              </a:ext>
            </a:extLst>
          </p:cNvPr>
          <p:cNvSpPr>
            <a:spLocks noGrp="1"/>
          </p:cNvSpPr>
          <p:nvPr>
            <p:ph idx="1"/>
          </p:nvPr>
        </p:nvSpPr>
        <p:spPr>
          <a:xfrm>
            <a:off x="99392" y="1560444"/>
            <a:ext cx="9601199" cy="4976402"/>
          </a:xfrm>
        </p:spPr>
        <p:txBody>
          <a:bodyPr>
            <a:normAutofit fontScale="85000" lnSpcReduction="10000"/>
          </a:bodyPr>
          <a:lstStyle/>
          <a:p>
            <a:pPr lvl="3"/>
            <a:r>
              <a:rPr lang="en-US" sz="3200" dirty="0">
                <a:latin typeface="Maiandra GD" panose="020E0502030308020204" pitchFamily="34" charset="77"/>
              </a:rPr>
              <a:t>It is really important to develop reading stamina. Our expectation is, as in previous years, that the children read for at least 10 minutes every evening. We ask the children to complete the comments section with a quick summary of what they have read that day.</a:t>
            </a:r>
          </a:p>
          <a:p>
            <a:pPr lvl="3"/>
            <a:r>
              <a:rPr lang="en-US" sz="3200" dirty="0">
                <a:latin typeface="Maiandra GD" panose="020E0502030308020204" pitchFamily="34" charset="77"/>
              </a:rPr>
              <a:t> Contributes to the </a:t>
            </a:r>
            <a:r>
              <a:rPr lang="en-US" sz="3200" dirty="0" err="1">
                <a:latin typeface="Maiandra GD" panose="020E0502030308020204" pitchFamily="34" charset="77"/>
              </a:rPr>
              <a:t>housepoint</a:t>
            </a:r>
            <a:r>
              <a:rPr lang="en-US" sz="3200" dirty="0">
                <a:latin typeface="Maiandra GD" panose="020E0502030308020204" pitchFamily="34" charset="77"/>
              </a:rPr>
              <a:t> total.</a:t>
            </a:r>
          </a:p>
          <a:p>
            <a:pPr lvl="3"/>
            <a:r>
              <a:rPr lang="en-US" sz="3200" dirty="0">
                <a:latin typeface="Maiandra GD" panose="020E0502030308020204" pitchFamily="34" charset="77"/>
              </a:rPr>
              <a:t>We encourage pupils to read challenging texts of both fiction and non-fiction and vary genres/authors.</a:t>
            </a:r>
          </a:p>
          <a:p>
            <a:pPr lvl="3"/>
            <a:r>
              <a:rPr lang="en-US" sz="3200" dirty="0">
                <a:latin typeface="Maiandra GD" panose="020E0502030308020204" pitchFamily="34" charset="77"/>
              </a:rPr>
              <a:t>Morning reading groups</a:t>
            </a:r>
          </a:p>
          <a:p>
            <a:pPr lvl="3"/>
            <a:r>
              <a:rPr lang="en-US" sz="3200" dirty="0">
                <a:solidFill>
                  <a:srgbClr val="FF52F5"/>
                </a:solidFill>
                <a:latin typeface="Maiandra GD" panose="020E0502030308020204" pitchFamily="34" charset="77"/>
              </a:rPr>
              <a:t>Library and link </a:t>
            </a:r>
            <a:r>
              <a:rPr lang="en-US" sz="3200" dirty="0">
                <a:latin typeface="Maiandra GD" panose="020E0502030308020204" pitchFamily="34" charset="77"/>
              </a:rPr>
              <a:t>books can be changed every day after school. Our library day is Thursday.</a:t>
            </a:r>
          </a:p>
          <a:p>
            <a:pPr marL="822960" lvl="3" indent="0">
              <a:buNone/>
            </a:pPr>
            <a:endParaRPr lang="en-US" sz="3200" dirty="0">
              <a:latin typeface="Maiandra GD" panose="020E0502030308020204" pitchFamily="34" charset="77"/>
            </a:endParaRPr>
          </a:p>
        </p:txBody>
      </p:sp>
      <p:pic>
        <p:nvPicPr>
          <p:cNvPr id="4" name="Picture 3">
            <a:extLst>
              <a:ext uri="{FF2B5EF4-FFF2-40B4-BE49-F238E27FC236}">
                <a16:creationId xmlns:a16="http://schemas.microsoft.com/office/drawing/2014/main" id="{B27F8EEB-9A47-A34B-A87C-5606704F3F2E}"/>
              </a:ext>
            </a:extLst>
          </p:cNvPr>
          <p:cNvPicPr>
            <a:picLocks noChangeAspect="1"/>
          </p:cNvPicPr>
          <p:nvPr/>
        </p:nvPicPr>
        <p:blipFill>
          <a:blip r:embed="rId2"/>
          <a:stretch>
            <a:fillRect/>
          </a:stretch>
        </p:blipFill>
        <p:spPr>
          <a:xfrm>
            <a:off x="8753546" y="188844"/>
            <a:ext cx="2977816" cy="1371600"/>
          </a:xfrm>
          <a:prstGeom prst="rect">
            <a:avLst/>
          </a:prstGeom>
        </p:spPr>
      </p:pic>
    </p:spTree>
    <p:extLst>
      <p:ext uri="{BB962C8B-B14F-4D97-AF65-F5344CB8AC3E}">
        <p14:creationId xmlns:p14="http://schemas.microsoft.com/office/powerpoint/2010/main" val="261991719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99E84E-748C-D740-8F2E-A89E93BBC65B}"/>
              </a:ext>
            </a:extLst>
          </p:cNvPr>
          <p:cNvSpPr>
            <a:spLocks noGrp="1"/>
          </p:cNvSpPr>
          <p:nvPr>
            <p:ph type="title"/>
          </p:nvPr>
        </p:nvSpPr>
        <p:spPr>
          <a:xfrm>
            <a:off x="3330497" y="564535"/>
            <a:ext cx="10058400" cy="1371600"/>
          </a:xfrm>
        </p:spPr>
        <p:txBody>
          <a:bodyPr/>
          <a:lstStyle/>
          <a:p>
            <a:r>
              <a:rPr lang="en-US" u="sng" dirty="0">
                <a:latin typeface="Maiandra GD" panose="020E0502030308020204" pitchFamily="34" charset="77"/>
              </a:rPr>
              <a:t>Curriculum letters</a:t>
            </a:r>
          </a:p>
        </p:txBody>
      </p:sp>
      <p:pic>
        <p:nvPicPr>
          <p:cNvPr id="13" name="Content Placeholder 12">
            <a:extLst>
              <a:ext uri="{FF2B5EF4-FFF2-40B4-BE49-F238E27FC236}">
                <a16:creationId xmlns:a16="http://schemas.microsoft.com/office/drawing/2014/main" id="{8C5892D0-6A40-4F01-ADB9-9F78DF07B86C}"/>
              </a:ext>
            </a:extLst>
          </p:cNvPr>
          <p:cNvPicPr>
            <a:picLocks noGrp="1" noChangeAspect="1"/>
          </p:cNvPicPr>
          <p:nvPr>
            <p:ph idx="1"/>
          </p:nvPr>
        </p:nvPicPr>
        <p:blipFill>
          <a:blip r:embed="rId2"/>
          <a:stretch>
            <a:fillRect/>
          </a:stretch>
        </p:blipFill>
        <p:spPr>
          <a:xfrm>
            <a:off x="2068074" y="2051482"/>
            <a:ext cx="3125027" cy="4466815"/>
          </a:xfrm>
        </p:spPr>
      </p:pic>
      <p:sp>
        <p:nvSpPr>
          <p:cNvPr id="11" name="TextBox 10">
            <a:extLst>
              <a:ext uri="{FF2B5EF4-FFF2-40B4-BE49-F238E27FC236}">
                <a16:creationId xmlns:a16="http://schemas.microsoft.com/office/drawing/2014/main" id="{E4D2E9AA-771F-47DB-BF18-681DDC8AE12C}"/>
              </a:ext>
            </a:extLst>
          </p:cNvPr>
          <p:cNvSpPr txBox="1"/>
          <p:nvPr/>
        </p:nvSpPr>
        <p:spPr>
          <a:xfrm>
            <a:off x="1066800" y="1682151"/>
            <a:ext cx="1486619" cy="369332"/>
          </a:xfrm>
          <a:prstGeom prst="rect">
            <a:avLst/>
          </a:prstGeom>
          <a:noFill/>
        </p:spPr>
        <p:txBody>
          <a:bodyPr wrap="square" rtlCol="0">
            <a:spAutoFit/>
          </a:bodyPr>
          <a:lstStyle/>
          <a:p>
            <a:r>
              <a:rPr lang="en-GB" dirty="0"/>
              <a:t>This term:</a:t>
            </a:r>
          </a:p>
        </p:txBody>
      </p:sp>
      <p:pic>
        <p:nvPicPr>
          <p:cNvPr id="15" name="Picture 14">
            <a:extLst>
              <a:ext uri="{FF2B5EF4-FFF2-40B4-BE49-F238E27FC236}">
                <a16:creationId xmlns:a16="http://schemas.microsoft.com/office/drawing/2014/main" id="{72738D5A-B3ED-4AFF-AF8B-7BBFD0CC5D0F}"/>
              </a:ext>
            </a:extLst>
          </p:cNvPr>
          <p:cNvPicPr>
            <a:picLocks noChangeAspect="1"/>
          </p:cNvPicPr>
          <p:nvPr/>
        </p:nvPicPr>
        <p:blipFill>
          <a:blip r:embed="rId3"/>
          <a:stretch>
            <a:fillRect/>
          </a:stretch>
        </p:blipFill>
        <p:spPr>
          <a:xfrm>
            <a:off x="6290729" y="2051481"/>
            <a:ext cx="3146545" cy="4466815"/>
          </a:xfrm>
          <a:prstGeom prst="rect">
            <a:avLst/>
          </a:prstGeom>
        </p:spPr>
      </p:pic>
    </p:spTree>
    <p:extLst>
      <p:ext uri="{BB962C8B-B14F-4D97-AF65-F5344CB8AC3E}">
        <p14:creationId xmlns:p14="http://schemas.microsoft.com/office/powerpoint/2010/main" val="425269229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F8BD37-0937-4FF9-8EBD-A7C34E8493CD}"/>
              </a:ext>
            </a:extLst>
          </p:cNvPr>
          <p:cNvSpPr>
            <a:spLocks noGrp="1"/>
          </p:cNvSpPr>
          <p:nvPr>
            <p:ph type="title"/>
          </p:nvPr>
        </p:nvSpPr>
        <p:spPr/>
        <p:txBody>
          <a:bodyPr/>
          <a:lstStyle/>
          <a:p>
            <a:r>
              <a:rPr lang="en-GB" dirty="0">
                <a:latin typeface="Maiandra GD" panose="020E0502030308020204" pitchFamily="34" charset="0"/>
              </a:rPr>
              <a:t>Harmony values</a:t>
            </a:r>
          </a:p>
        </p:txBody>
      </p:sp>
      <p:sp>
        <p:nvSpPr>
          <p:cNvPr id="3" name="Content Placeholder 2">
            <a:extLst>
              <a:ext uri="{FF2B5EF4-FFF2-40B4-BE49-F238E27FC236}">
                <a16:creationId xmlns:a16="http://schemas.microsoft.com/office/drawing/2014/main" id="{7F12E4E7-6E94-4502-8300-46017B108341}"/>
              </a:ext>
            </a:extLst>
          </p:cNvPr>
          <p:cNvSpPr>
            <a:spLocks noGrp="1"/>
          </p:cNvSpPr>
          <p:nvPr>
            <p:ph idx="1"/>
          </p:nvPr>
        </p:nvSpPr>
        <p:spPr/>
        <p:txBody>
          <a:bodyPr/>
          <a:lstStyle/>
          <a:p>
            <a:r>
              <a:rPr lang="en-GB" sz="2800" dirty="0">
                <a:latin typeface="Maiandra GD" panose="020E0502030308020204" pitchFamily="34" charset="0"/>
              </a:rPr>
              <a:t>This term respect-house points for demonstrating our value.</a:t>
            </a:r>
          </a:p>
          <a:p>
            <a:r>
              <a:rPr lang="en-GB" sz="2800" dirty="0">
                <a:latin typeface="Maiandra GD" panose="020E0502030308020204" pitchFamily="34" charset="0"/>
              </a:rPr>
              <a:t>Move up board for other values.</a:t>
            </a:r>
          </a:p>
          <a:p>
            <a:endParaRPr lang="en-GB" dirty="0"/>
          </a:p>
        </p:txBody>
      </p:sp>
      <p:pic>
        <p:nvPicPr>
          <p:cNvPr id="5" name="Picture 4">
            <a:extLst>
              <a:ext uri="{FF2B5EF4-FFF2-40B4-BE49-F238E27FC236}">
                <a16:creationId xmlns:a16="http://schemas.microsoft.com/office/drawing/2014/main" id="{5425AB96-A4FB-4CCB-9868-65F193A4DDA6}"/>
              </a:ext>
            </a:extLst>
          </p:cNvPr>
          <p:cNvPicPr>
            <a:picLocks noChangeAspect="1"/>
          </p:cNvPicPr>
          <p:nvPr/>
        </p:nvPicPr>
        <p:blipFill>
          <a:blip r:embed="rId2"/>
          <a:stretch>
            <a:fillRect/>
          </a:stretch>
        </p:blipFill>
        <p:spPr>
          <a:xfrm>
            <a:off x="6204609" y="3322085"/>
            <a:ext cx="5189670" cy="2712955"/>
          </a:xfrm>
          <a:prstGeom prst="rect">
            <a:avLst/>
          </a:prstGeom>
        </p:spPr>
      </p:pic>
    </p:spTree>
    <p:extLst>
      <p:ext uri="{BB962C8B-B14F-4D97-AF65-F5344CB8AC3E}">
        <p14:creationId xmlns:p14="http://schemas.microsoft.com/office/powerpoint/2010/main" val="339239398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865705-4D13-6443-927F-E284A48CEE7C}"/>
              </a:ext>
            </a:extLst>
          </p:cNvPr>
          <p:cNvSpPr>
            <a:spLocks noGrp="1"/>
          </p:cNvSpPr>
          <p:nvPr>
            <p:ph type="title"/>
          </p:nvPr>
        </p:nvSpPr>
        <p:spPr>
          <a:xfrm>
            <a:off x="6257621" y="619377"/>
            <a:ext cx="4048897" cy="1371600"/>
          </a:xfrm>
        </p:spPr>
        <p:txBody>
          <a:bodyPr/>
          <a:lstStyle/>
          <a:p>
            <a:pPr algn="ctr"/>
            <a:r>
              <a:rPr lang="en-US" u="sng" dirty="0">
                <a:solidFill>
                  <a:schemeClr val="tx1"/>
                </a:solidFill>
                <a:latin typeface="Maiandra GD" panose="020E0502030308020204" pitchFamily="34" charset="77"/>
              </a:rPr>
              <a:t>Independence</a:t>
            </a:r>
          </a:p>
        </p:txBody>
      </p:sp>
      <p:sp>
        <p:nvSpPr>
          <p:cNvPr id="3" name="Content Placeholder 2">
            <a:extLst>
              <a:ext uri="{FF2B5EF4-FFF2-40B4-BE49-F238E27FC236}">
                <a16:creationId xmlns:a16="http://schemas.microsoft.com/office/drawing/2014/main" id="{570EB781-768B-7F46-AB9E-8186B758242B}"/>
              </a:ext>
            </a:extLst>
          </p:cNvPr>
          <p:cNvSpPr>
            <a:spLocks noGrp="1"/>
          </p:cNvSpPr>
          <p:nvPr>
            <p:ph sz="half" idx="1"/>
          </p:nvPr>
        </p:nvSpPr>
        <p:spPr>
          <a:xfrm>
            <a:off x="1066800" y="2103120"/>
            <a:ext cx="9448800" cy="3749040"/>
          </a:xfrm>
        </p:spPr>
        <p:txBody>
          <a:bodyPr>
            <a:normAutofit fontScale="92500" lnSpcReduction="10000"/>
          </a:bodyPr>
          <a:lstStyle/>
          <a:p>
            <a:r>
              <a:rPr lang="en-US" sz="2800" dirty="0">
                <a:latin typeface="Maiandra GD" panose="020E0502030308020204" pitchFamily="34" charset="77"/>
              </a:rPr>
              <a:t>We encourage pupils to become more </a:t>
            </a:r>
            <a:r>
              <a:rPr lang="en-US" sz="2800" dirty="0">
                <a:solidFill>
                  <a:srgbClr val="FF52F5"/>
                </a:solidFill>
                <a:latin typeface="Maiandra GD" panose="020E0502030308020204" pitchFamily="34" charset="77"/>
              </a:rPr>
              <a:t>independent</a:t>
            </a:r>
            <a:r>
              <a:rPr lang="en-US" sz="2800" dirty="0">
                <a:latin typeface="Maiandra GD" panose="020E0502030308020204" pitchFamily="34" charset="77"/>
              </a:rPr>
              <a:t> throughout this year, in preparation for their senior schools next year</a:t>
            </a:r>
          </a:p>
          <a:p>
            <a:r>
              <a:rPr lang="en-US" sz="2800" dirty="0">
                <a:latin typeface="Maiandra GD" panose="020E0502030308020204" pitchFamily="34" charset="77"/>
              </a:rPr>
              <a:t>It will help your child if they are encouraged to take on these responsibilities:</a:t>
            </a:r>
          </a:p>
          <a:p>
            <a:pPr lvl="2"/>
            <a:r>
              <a:rPr lang="en-US" sz="1800" dirty="0">
                <a:solidFill>
                  <a:srgbClr val="FF52F5"/>
                </a:solidFill>
                <a:latin typeface="Maiandra GD" panose="020E0502030308020204" pitchFamily="34" charset="77"/>
              </a:rPr>
              <a:t>Pack their own bag the night before</a:t>
            </a:r>
          </a:p>
          <a:p>
            <a:pPr lvl="2"/>
            <a:r>
              <a:rPr lang="en-US" sz="1800" dirty="0">
                <a:solidFill>
                  <a:srgbClr val="FF52F5"/>
                </a:solidFill>
                <a:latin typeface="Maiandra GD" panose="020E0502030308020204" pitchFamily="34" charset="77"/>
              </a:rPr>
              <a:t>Prepare their own lunches</a:t>
            </a:r>
          </a:p>
          <a:p>
            <a:pPr lvl="2"/>
            <a:r>
              <a:rPr lang="en-US" sz="1800" dirty="0">
                <a:solidFill>
                  <a:srgbClr val="FF52F5"/>
                </a:solidFill>
                <a:latin typeface="Maiandra GD" panose="020E0502030308020204" pitchFamily="34" charset="77"/>
              </a:rPr>
              <a:t>Have their own equipment in school</a:t>
            </a:r>
          </a:p>
          <a:p>
            <a:pPr lvl="2"/>
            <a:r>
              <a:rPr lang="en-US" sz="1800" dirty="0" err="1">
                <a:solidFill>
                  <a:srgbClr val="FF52F5"/>
                </a:solidFill>
                <a:latin typeface="Maiandra GD" panose="020E0502030308020204" pitchFamily="34" charset="77"/>
              </a:rPr>
              <a:t>Organise</a:t>
            </a:r>
            <a:r>
              <a:rPr lang="en-US" sz="1800" dirty="0">
                <a:solidFill>
                  <a:srgbClr val="FF52F5"/>
                </a:solidFill>
                <a:latin typeface="Maiandra GD" panose="020E0502030308020204" pitchFamily="34" charset="77"/>
              </a:rPr>
              <a:t> their own homework and timetables</a:t>
            </a:r>
          </a:p>
          <a:p>
            <a:pPr lvl="2"/>
            <a:r>
              <a:rPr lang="en-US" sz="1800" dirty="0">
                <a:solidFill>
                  <a:srgbClr val="FF52F5"/>
                </a:solidFill>
                <a:latin typeface="Maiandra GD" panose="020E0502030308020204" pitchFamily="34" charset="77"/>
              </a:rPr>
              <a:t>Complete their homework independently (and seek help via their teachers or parents/</a:t>
            </a:r>
            <a:r>
              <a:rPr lang="en-US" sz="1800" dirty="0" err="1">
                <a:solidFill>
                  <a:srgbClr val="FF52F5"/>
                </a:solidFill>
                <a:latin typeface="Maiandra GD" panose="020E0502030308020204" pitchFamily="34" charset="77"/>
              </a:rPr>
              <a:t>carers</a:t>
            </a:r>
            <a:r>
              <a:rPr lang="en-US" sz="1800" dirty="0">
                <a:solidFill>
                  <a:srgbClr val="FF52F5"/>
                </a:solidFill>
                <a:latin typeface="Maiandra GD" panose="020E0502030308020204" pitchFamily="34" charset="77"/>
              </a:rPr>
              <a:t> as needed)</a:t>
            </a:r>
          </a:p>
        </p:txBody>
      </p:sp>
      <p:pic>
        <p:nvPicPr>
          <p:cNvPr id="4" name="Picture 3" descr="C:\Users\Peter Castle\Downloads\20180523_112202.jpg"/>
          <p:cNvPicPr/>
          <p:nvPr/>
        </p:nvPicPr>
        <p:blipFill>
          <a:blip r:embed="rId2" cstate="print">
            <a:extLst>
              <a:ext uri="{BEBA8EAE-BF5A-486C-A8C5-ECC9F3942E4B}">
                <a14:imgProps xmlns:a14="http://schemas.microsoft.com/office/drawing/2010/main">
                  <a14:imgLayer r:embed="rId3">
                    <a14:imgEffect>
                      <a14:backgroundRemoval t="0" b="100000" l="9970" r="95933"/>
                    </a14:imgEffect>
                  </a14:imgLayer>
                </a14:imgProps>
              </a:ext>
              <a:ext uri="{28A0092B-C50C-407E-A947-70E740481C1C}">
                <a14:useLocalDpi xmlns:a14="http://schemas.microsoft.com/office/drawing/2010/main" val="0"/>
              </a:ext>
            </a:extLst>
          </a:blip>
          <a:srcRect/>
          <a:stretch>
            <a:fillRect/>
          </a:stretch>
        </p:blipFill>
        <p:spPr bwMode="auto">
          <a:xfrm>
            <a:off x="9035144" y="3635828"/>
            <a:ext cx="3844334" cy="2936338"/>
          </a:xfrm>
          <a:prstGeom prst="rect">
            <a:avLst/>
          </a:prstGeom>
          <a:noFill/>
          <a:ln>
            <a:noFill/>
          </a:ln>
        </p:spPr>
      </p:pic>
      <p:pic>
        <p:nvPicPr>
          <p:cNvPr id="5" name="Picture 4"/>
          <p:cNvPicPr/>
          <p:nvPr/>
        </p:nvPicPr>
        <p:blipFill rotWithShape="1">
          <a:blip r:embed="rId4">
            <a:extLst>
              <a:ext uri="{BEBA8EAE-BF5A-486C-A8C5-ECC9F3942E4B}">
                <a14:imgProps xmlns:a14="http://schemas.microsoft.com/office/drawing/2010/main">
                  <a14:imgLayer r:embed="rId5">
                    <a14:imgEffect>
                      <a14:artisticPaintBrush/>
                    </a14:imgEffect>
                  </a14:imgLayer>
                </a14:imgProps>
              </a:ext>
            </a:extLst>
          </a:blip>
          <a:srcRect l="6156" t="15983" r="8985" b="19823"/>
          <a:stretch/>
        </p:blipFill>
        <p:spPr bwMode="auto">
          <a:xfrm>
            <a:off x="683568" y="337457"/>
            <a:ext cx="4269432" cy="1541377"/>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67345644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0756B1-F524-C942-BF02-F1190C397272}"/>
              </a:ext>
            </a:extLst>
          </p:cNvPr>
          <p:cNvSpPr>
            <a:spLocks noGrp="1"/>
          </p:cNvSpPr>
          <p:nvPr>
            <p:ph type="title"/>
          </p:nvPr>
        </p:nvSpPr>
        <p:spPr>
          <a:xfrm>
            <a:off x="225972" y="-9047"/>
            <a:ext cx="3431059" cy="1371600"/>
          </a:xfrm>
        </p:spPr>
        <p:txBody>
          <a:bodyPr/>
          <a:lstStyle/>
          <a:p>
            <a:pPr algn="ctr"/>
            <a:r>
              <a:rPr lang="en-US" u="sng" dirty="0">
                <a:latin typeface="Maiandra GD" panose="020E0502030308020204" pitchFamily="34" charset="77"/>
              </a:rPr>
              <a:t>Homework</a:t>
            </a:r>
          </a:p>
        </p:txBody>
      </p:sp>
      <p:sp>
        <p:nvSpPr>
          <p:cNvPr id="3" name="Content Placeholder 2">
            <a:extLst>
              <a:ext uri="{FF2B5EF4-FFF2-40B4-BE49-F238E27FC236}">
                <a16:creationId xmlns:a16="http://schemas.microsoft.com/office/drawing/2014/main" id="{845A8690-FF63-0643-B569-E09FE983FB26}"/>
              </a:ext>
            </a:extLst>
          </p:cNvPr>
          <p:cNvSpPr>
            <a:spLocks noGrp="1"/>
          </p:cNvSpPr>
          <p:nvPr>
            <p:ph idx="1"/>
          </p:nvPr>
        </p:nvSpPr>
        <p:spPr>
          <a:xfrm>
            <a:off x="496826" y="1250731"/>
            <a:ext cx="11043533" cy="5213131"/>
          </a:xfrm>
        </p:spPr>
        <p:txBody>
          <a:bodyPr>
            <a:normAutofit/>
          </a:bodyPr>
          <a:lstStyle/>
          <a:p>
            <a:r>
              <a:rPr lang="en-US" sz="2800" dirty="0">
                <a:latin typeface="Maiandra GD" panose="020E0502030308020204" pitchFamily="34" charset="77"/>
              </a:rPr>
              <a:t>Homework will be set each week. </a:t>
            </a:r>
          </a:p>
          <a:p>
            <a:r>
              <a:rPr lang="en-US" sz="3200" dirty="0">
                <a:latin typeface="Maiandra GD" panose="020E0502030308020204" pitchFamily="34" charset="77"/>
              </a:rPr>
              <a:t>Reading</a:t>
            </a:r>
          </a:p>
          <a:p>
            <a:r>
              <a:rPr lang="en-US" sz="3200" dirty="0" err="1">
                <a:latin typeface="Maiandra GD" panose="020E0502030308020204" pitchFamily="34" charset="77"/>
              </a:rPr>
              <a:t>Doodlemaths</a:t>
            </a:r>
            <a:endParaRPr lang="en-US" sz="3200" dirty="0">
              <a:latin typeface="Maiandra GD" panose="020E0502030308020204" pitchFamily="34" charset="77"/>
            </a:endParaRPr>
          </a:p>
          <a:p>
            <a:r>
              <a:rPr lang="en-US" sz="3200" dirty="0">
                <a:latin typeface="Maiandra GD" panose="020E0502030308020204" pitchFamily="34" charset="77"/>
              </a:rPr>
              <a:t>Spellings</a:t>
            </a:r>
          </a:p>
          <a:p>
            <a:r>
              <a:rPr lang="en-US" sz="3200" dirty="0">
                <a:latin typeface="Maiandra GD" panose="020E0502030308020204" pitchFamily="34" charset="77"/>
              </a:rPr>
              <a:t>Throughout the year there will be a task or project, </a:t>
            </a:r>
            <a:r>
              <a:rPr lang="en-US" sz="3200" dirty="0" err="1">
                <a:latin typeface="Maiandra GD" panose="020E0502030308020204" pitchFamily="34" charset="77"/>
              </a:rPr>
              <a:t>eg</a:t>
            </a:r>
            <a:r>
              <a:rPr lang="en-US" sz="3200" dirty="0">
                <a:latin typeface="Maiandra GD" panose="020E0502030308020204" pitchFamily="34" charset="77"/>
              </a:rPr>
              <a:t> this week-speeches.</a:t>
            </a:r>
          </a:p>
        </p:txBody>
      </p:sp>
      <p:pic>
        <p:nvPicPr>
          <p:cNvPr id="2050" name="Picture 2" descr="Image result for homework"/>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965926" y="329494"/>
            <a:ext cx="1885341" cy="11120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9357496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Content Placeholder 8">
            <a:extLst>
              <a:ext uri="{FF2B5EF4-FFF2-40B4-BE49-F238E27FC236}">
                <a16:creationId xmlns:a16="http://schemas.microsoft.com/office/drawing/2014/main" id="{89C181B7-A612-4BD8-BE25-90134143E43E}"/>
              </a:ext>
            </a:extLst>
          </p:cNvPr>
          <p:cNvPicPr>
            <a:picLocks noGrp="1" noChangeAspect="1"/>
          </p:cNvPicPr>
          <p:nvPr>
            <p:ph idx="1"/>
          </p:nvPr>
        </p:nvPicPr>
        <p:blipFill>
          <a:blip r:embed="rId2"/>
          <a:stretch>
            <a:fillRect/>
          </a:stretch>
        </p:blipFill>
        <p:spPr>
          <a:xfrm>
            <a:off x="501683" y="1918577"/>
            <a:ext cx="8139129" cy="3860646"/>
          </a:xfrm>
        </p:spPr>
      </p:pic>
      <p:sp>
        <p:nvSpPr>
          <p:cNvPr id="2" name="Title 1"/>
          <p:cNvSpPr>
            <a:spLocks noGrp="1"/>
          </p:cNvSpPr>
          <p:nvPr>
            <p:ph type="title"/>
          </p:nvPr>
        </p:nvSpPr>
        <p:spPr>
          <a:xfrm>
            <a:off x="625736" y="115469"/>
            <a:ext cx="10058400" cy="1371600"/>
          </a:xfrm>
        </p:spPr>
        <p:txBody>
          <a:bodyPr/>
          <a:lstStyle/>
          <a:p>
            <a:r>
              <a:rPr lang="en-GB" u="sng" dirty="0">
                <a:latin typeface="Maiandra GD" panose="020E0502030308020204" pitchFamily="34" charset="0"/>
              </a:rPr>
              <a:t>Homework support</a:t>
            </a:r>
          </a:p>
        </p:txBody>
      </p:sp>
      <p:sp>
        <p:nvSpPr>
          <p:cNvPr id="5" name="TextBox 4"/>
          <p:cNvSpPr txBox="1"/>
          <p:nvPr/>
        </p:nvSpPr>
        <p:spPr>
          <a:xfrm>
            <a:off x="8642233" y="2279240"/>
            <a:ext cx="3125225" cy="2862322"/>
          </a:xfrm>
          <a:prstGeom prst="rect">
            <a:avLst/>
          </a:prstGeom>
          <a:noFill/>
        </p:spPr>
        <p:txBody>
          <a:bodyPr wrap="square" rtlCol="0">
            <a:spAutoFit/>
          </a:bodyPr>
          <a:lstStyle/>
          <a:p>
            <a:pPr algn="r"/>
            <a:r>
              <a:rPr lang="en-GB" dirty="0">
                <a:latin typeface="Maiandra GD" panose="020E0502030308020204" pitchFamily="34" charset="0"/>
              </a:rPr>
              <a:t>Tabs have been added to the Year 6 homework page for maths and </a:t>
            </a:r>
            <a:r>
              <a:rPr lang="en-GB" dirty="0" err="1">
                <a:latin typeface="Maiandra GD" panose="020E0502030308020204" pitchFamily="34" charset="0"/>
              </a:rPr>
              <a:t>SPaG</a:t>
            </a:r>
            <a:r>
              <a:rPr lang="en-GB" dirty="0">
                <a:latin typeface="Maiandra GD" panose="020E0502030308020204" pitchFamily="34" charset="0"/>
              </a:rPr>
              <a:t> guidance.</a:t>
            </a:r>
          </a:p>
          <a:p>
            <a:pPr algn="r"/>
            <a:endParaRPr lang="en-GB" dirty="0">
              <a:latin typeface="Maiandra GD" panose="020E0502030308020204" pitchFamily="34" charset="0"/>
            </a:endParaRPr>
          </a:p>
          <a:p>
            <a:pPr algn="r"/>
            <a:endParaRPr lang="en-GB" dirty="0">
              <a:latin typeface="Maiandra GD" panose="020E0502030308020204" pitchFamily="34" charset="0"/>
            </a:endParaRPr>
          </a:p>
          <a:p>
            <a:pPr algn="r"/>
            <a:endParaRPr lang="en-GB" dirty="0">
              <a:latin typeface="Maiandra GD" panose="020E0502030308020204" pitchFamily="34" charset="0"/>
            </a:endParaRPr>
          </a:p>
          <a:p>
            <a:pPr algn="r"/>
            <a:endParaRPr lang="en-GB" dirty="0">
              <a:latin typeface="Maiandra GD" panose="020E0502030308020204" pitchFamily="34" charset="0"/>
            </a:endParaRPr>
          </a:p>
          <a:p>
            <a:pPr algn="r"/>
            <a:endParaRPr lang="en-GB" dirty="0">
              <a:latin typeface="Maiandra GD" panose="020E0502030308020204" pitchFamily="34" charset="0"/>
            </a:endParaRPr>
          </a:p>
          <a:p>
            <a:pPr algn="r"/>
            <a:r>
              <a:rPr lang="en-GB" dirty="0">
                <a:latin typeface="Maiandra GD" panose="020E0502030308020204" pitchFamily="34" charset="0"/>
              </a:rPr>
              <a:t>There is also a recommended reading list for year 6 pupils.</a:t>
            </a:r>
          </a:p>
        </p:txBody>
      </p:sp>
      <p:sp>
        <p:nvSpPr>
          <p:cNvPr id="6" name="Left Arrow 5"/>
          <p:cNvSpPr/>
          <p:nvPr/>
        </p:nvSpPr>
        <p:spPr>
          <a:xfrm rot="20168122">
            <a:off x="7801827" y="3964249"/>
            <a:ext cx="2754086" cy="511629"/>
          </a:xfrm>
          <a:prstGeom prst="leftArrow">
            <a:avLst/>
          </a:prstGeom>
          <a:solidFill>
            <a:srgbClr val="FF52F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81360955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79F459-A9E0-044C-B4F0-E4C570729D45}"/>
              </a:ext>
            </a:extLst>
          </p:cNvPr>
          <p:cNvSpPr>
            <a:spLocks noGrp="1"/>
          </p:cNvSpPr>
          <p:nvPr>
            <p:ph type="title"/>
          </p:nvPr>
        </p:nvSpPr>
        <p:spPr>
          <a:xfrm>
            <a:off x="296091" y="-21237"/>
            <a:ext cx="10058400" cy="1371600"/>
          </a:xfrm>
        </p:spPr>
        <p:txBody>
          <a:bodyPr/>
          <a:lstStyle/>
          <a:p>
            <a:r>
              <a:rPr lang="en-US" u="sng" dirty="0">
                <a:latin typeface="Maiandra GD" panose="020E0502030308020204" pitchFamily="34" charset="77"/>
              </a:rPr>
              <a:t>Dates</a:t>
            </a:r>
          </a:p>
        </p:txBody>
      </p:sp>
      <p:sp>
        <p:nvSpPr>
          <p:cNvPr id="3" name="Content Placeholder 2">
            <a:extLst>
              <a:ext uri="{FF2B5EF4-FFF2-40B4-BE49-F238E27FC236}">
                <a16:creationId xmlns:a16="http://schemas.microsoft.com/office/drawing/2014/main" id="{A1EAAE30-4838-FA4D-BBAA-F39133490266}"/>
              </a:ext>
            </a:extLst>
          </p:cNvPr>
          <p:cNvSpPr>
            <a:spLocks noGrp="1"/>
          </p:cNvSpPr>
          <p:nvPr>
            <p:ph idx="1"/>
          </p:nvPr>
        </p:nvSpPr>
        <p:spPr>
          <a:xfrm>
            <a:off x="439755" y="992778"/>
            <a:ext cx="10898660" cy="5247684"/>
          </a:xfrm>
        </p:spPr>
        <p:txBody>
          <a:bodyPr>
            <a:normAutofit fontScale="92500" lnSpcReduction="10000"/>
          </a:bodyPr>
          <a:lstStyle/>
          <a:p>
            <a:r>
              <a:rPr lang="en-US" sz="2800" dirty="0" err="1">
                <a:solidFill>
                  <a:srgbClr val="FF52F5"/>
                </a:solidFill>
                <a:latin typeface="Maiandra GD" panose="020E0502030308020204" pitchFamily="34" charset="77"/>
              </a:rPr>
              <a:t>Selborne</a:t>
            </a:r>
            <a:r>
              <a:rPr lang="en-US" sz="2800" dirty="0">
                <a:solidFill>
                  <a:srgbClr val="FF52F5"/>
                </a:solidFill>
                <a:latin typeface="Maiandra GD" panose="020E0502030308020204" pitchFamily="34" charset="77"/>
              </a:rPr>
              <a:t> Field visit </a:t>
            </a:r>
          </a:p>
          <a:p>
            <a:pPr lvl="3"/>
            <a:r>
              <a:rPr lang="en-US" sz="2400" dirty="0">
                <a:latin typeface="Maiandra GD" panose="020E0502030308020204" pitchFamily="34" charset="77"/>
              </a:rPr>
              <a:t>Willow and Quince – Monday 21st September</a:t>
            </a:r>
          </a:p>
          <a:p>
            <a:pPr lvl="3"/>
            <a:r>
              <a:rPr lang="en-US" sz="2400" dirty="0">
                <a:latin typeface="Maiandra GD" panose="020E0502030308020204" pitchFamily="34" charset="77"/>
              </a:rPr>
              <a:t>Damson and Mimosa– Monday 28</a:t>
            </a:r>
            <a:r>
              <a:rPr lang="en-US" sz="2400" baseline="30000" dirty="0">
                <a:latin typeface="Maiandra GD" panose="020E0502030308020204" pitchFamily="34" charset="77"/>
              </a:rPr>
              <a:t>th</a:t>
            </a:r>
            <a:r>
              <a:rPr lang="en-US" sz="2400" dirty="0">
                <a:latin typeface="Maiandra GD" panose="020E0502030308020204" pitchFamily="34" charset="77"/>
              </a:rPr>
              <a:t> September</a:t>
            </a:r>
          </a:p>
          <a:p>
            <a:r>
              <a:rPr lang="en-US" sz="2800" dirty="0">
                <a:solidFill>
                  <a:srgbClr val="FF52F5"/>
                </a:solidFill>
                <a:latin typeface="Maiandra GD" panose="020E0502030308020204" pitchFamily="34" charset="77"/>
              </a:rPr>
              <a:t>Parents’ evening</a:t>
            </a:r>
          </a:p>
          <a:p>
            <a:pPr lvl="3"/>
            <a:r>
              <a:rPr lang="en-US" sz="2000" dirty="0">
                <a:latin typeface="Maiandra GD" panose="020E0502030308020204" pitchFamily="34" charset="77"/>
              </a:rPr>
              <a:t>Wednesday 7</a:t>
            </a:r>
            <a:r>
              <a:rPr lang="en-US" sz="2000" baseline="30000" dirty="0">
                <a:latin typeface="Maiandra GD" panose="020E0502030308020204" pitchFamily="34" charset="77"/>
              </a:rPr>
              <a:t>th</a:t>
            </a:r>
            <a:r>
              <a:rPr lang="en-US" sz="2000" dirty="0">
                <a:latin typeface="Maiandra GD" panose="020E0502030308020204" pitchFamily="34" charset="77"/>
              </a:rPr>
              <a:t> October and Monday 19</a:t>
            </a:r>
            <a:r>
              <a:rPr lang="en-US" sz="2000" baseline="30000" dirty="0">
                <a:latin typeface="Maiandra GD" panose="020E0502030308020204" pitchFamily="34" charset="77"/>
              </a:rPr>
              <a:t>th</a:t>
            </a:r>
            <a:r>
              <a:rPr lang="en-US" sz="2000" dirty="0">
                <a:latin typeface="Maiandra GD" panose="020E0502030308020204" pitchFamily="34" charset="77"/>
              </a:rPr>
              <a:t> October</a:t>
            </a:r>
          </a:p>
          <a:p>
            <a:r>
              <a:rPr lang="en-US" sz="2800" dirty="0">
                <a:solidFill>
                  <a:srgbClr val="FF52F5"/>
                </a:solidFill>
                <a:latin typeface="Maiandra GD" panose="020E0502030308020204" pitchFamily="34" charset="77"/>
              </a:rPr>
              <a:t>SATS week</a:t>
            </a:r>
          </a:p>
          <a:p>
            <a:pPr lvl="3"/>
            <a:r>
              <a:rPr lang="en-US" sz="2000" dirty="0">
                <a:latin typeface="Maiandra GD" panose="020E0502030308020204" pitchFamily="34" charset="77"/>
              </a:rPr>
              <a:t>For the week commencing 10</a:t>
            </a:r>
            <a:r>
              <a:rPr lang="en-US" sz="2000" baseline="30000" dirty="0">
                <a:latin typeface="Maiandra GD" panose="020E0502030308020204" pitchFamily="34" charset="77"/>
              </a:rPr>
              <a:t>th </a:t>
            </a:r>
            <a:r>
              <a:rPr lang="en-US" sz="2000" dirty="0">
                <a:latin typeface="Maiandra GD" panose="020E0502030308020204" pitchFamily="34" charset="77"/>
              </a:rPr>
              <a:t>May 2027</a:t>
            </a:r>
          </a:p>
          <a:p>
            <a:pPr lvl="3"/>
            <a:r>
              <a:rPr lang="en-US" sz="2000" dirty="0">
                <a:latin typeface="Maiandra GD" panose="020E0502030308020204" pitchFamily="34" charset="77"/>
              </a:rPr>
              <a:t>No holidays to be booked for this week please</a:t>
            </a:r>
          </a:p>
          <a:p>
            <a:pPr lvl="3"/>
            <a:r>
              <a:rPr lang="en-US" sz="2000" dirty="0">
                <a:latin typeface="Maiandra GD" panose="020E0502030308020204" pitchFamily="34" charset="77"/>
              </a:rPr>
              <a:t>Further information will be provided during the Spring Term to discuss these further and how we will support your child</a:t>
            </a:r>
          </a:p>
          <a:p>
            <a:r>
              <a:rPr lang="en-US" sz="2800" dirty="0">
                <a:solidFill>
                  <a:srgbClr val="FF52F5"/>
                </a:solidFill>
                <a:latin typeface="Maiandra GD" panose="020E0502030308020204" pitchFamily="34" charset="77"/>
              </a:rPr>
              <a:t>IRONBRIDGE</a:t>
            </a:r>
          </a:p>
          <a:p>
            <a:pPr lvl="3"/>
            <a:r>
              <a:rPr lang="en-US" sz="2000" dirty="0">
                <a:latin typeface="Maiandra GD" panose="020E0502030308020204" pitchFamily="34" charset="77"/>
              </a:rPr>
              <a:t>A letter will be sent home with the details and price of this trip. There will be 2 groups:</a:t>
            </a:r>
          </a:p>
          <a:p>
            <a:pPr lvl="3"/>
            <a:r>
              <a:rPr lang="en-US" sz="2000" dirty="0">
                <a:latin typeface="Maiandra GD" panose="020E0502030308020204" pitchFamily="34" charset="77"/>
              </a:rPr>
              <a:t>Group 1: Monday 14</a:t>
            </a:r>
            <a:r>
              <a:rPr lang="en-US" sz="2000" baseline="30000" dirty="0">
                <a:latin typeface="Maiandra GD" panose="020E0502030308020204" pitchFamily="34" charset="77"/>
              </a:rPr>
              <a:t>th</a:t>
            </a:r>
            <a:r>
              <a:rPr lang="en-US" sz="2000" dirty="0">
                <a:latin typeface="Maiandra GD" panose="020E0502030308020204" pitchFamily="34" charset="77"/>
              </a:rPr>
              <a:t> June to Friday 18</a:t>
            </a:r>
            <a:r>
              <a:rPr lang="en-US" sz="2000" baseline="30000" dirty="0">
                <a:latin typeface="Maiandra GD" panose="020E0502030308020204" pitchFamily="34" charset="77"/>
              </a:rPr>
              <a:t>th</a:t>
            </a:r>
            <a:r>
              <a:rPr lang="en-US" sz="2000" dirty="0">
                <a:latin typeface="Maiandra GD" panose="020E0502030308020204" pitchFamily="34" charset="77"/>
              </a:rPr>
              <a:t> June</a:t>
            </a:r>
          </a:p>
          <a:p>
            <a:pPr lvl="3"/>
            <a:r>
              <a:rPr lang="en-US" sz="2000" dirty="0">
                <a:latin typeface="Maiandra GD" panose="020E0502030308020204" pitchFamily="34" charset="77"/>
              </a:rPr>
              <a:t>Group 2: Monday 21</a:t>
            </a:r>
            <a:r>
              <a:rPr lang="en-US" sz="2000" baseline="30000" dirty="0">
                <a:latin typeface="Maiandra GD" panose="020E0502030308020204" pitchFamily="34" charset="77"/>
              </a:rPr>
              <a:t>st</a:t>
            </a:r>
            <a:r>
              <a:rPr lang="en-US" sz="2000" dirty="0">
                <a:latin typeface="Maiandra GD" panose="020E0502030308020204" pitchFamily="34" charset="77"/>
              </a:rPr>
              <a:t> June to Friday 25</a:t>
            </a:r>
            <a:r>
              <a:rPr lang="en-US" sz="2000" baseline="30000" dirty="0">
                <a:latin typeface="Maiandra GD" panose="020E0502030308020204" pitchFamily="34" charset="77"/>
              </a:rPr>
              <a:t>th</a:t>
            </a:r>
            <a:r>
              <a:rPr lang="en-US" sz="2000" dirty="0">
                <a:latin typeface="Maiandra GD" panose="020E0502030308020204" pitchFamily="34" charset="77"/>
              </a:rPr>
              <a:t> June</a:t>
            </a:r>
          </a:p>
          <a:p>
            <a:pPr lvl="3"/>
            <a:endParaRPr lang="en-US" sz="2000" dirty="0">
              <a:latin typeface="Maiandra GD" panose="020E0502030308020204" pitchFamily="34" charset="77"/>
            </a:endParaRPr>
          </a:p>
        </p:txBody>
      </p:sp>
      <p:pic>
        <p:nvPicPr>
          <p:cNvPr id="3076" name="Picture 4" descr="See the source imag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53884" y="494852"/>
            <a:ext cx="4611575" cy="196321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7834972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A52597-1A58-924C-BF23-9246CF91716F}"/>
              </a:ext>
            </a:extLst>
          </p:cNvPr>
          <p:cNvSpPr>
            <a:spLocks noGrp="1"/>
          </p:cNvSpPr>
          <p:nvPr>
            <p:ph type="title"/>
          </p:nvPr>
        </p:nvSpPr>
        <p:spPr>
          <a:xfrm>
            <a:off x="341586" y="379835"/>
            <a:ext cx="10058400" cy="1371600"/>
          </a:xfrm>
        </p:spPr>
        <p:txBody>
          <a:bodyPr/>
          <a:lstStyle/>
          <a:p>
            <a:r>
              <a:rPr lang="en-US" u="sng" dirty="0">
                <a:latin typeface="Maiandra GD" panose="020E0502030308020204" pitchFamily="34" charset="77"/>
              </a:rPr>
              <a:t>Finally…</a:t>
            </a:r>
          </a:p>
        </p:txBody>
      </p:sp>
      <p:sp>
        <p:nvSpPr>
          <p:cNvPr id="3" name="Content Placeholder 2">
            <a:extLst>
              <a:ext uri="{FF2B5EF4-FFF2-40B4-BE49-F238E27FC236}">
                <a16:creationId xmlns:a16="http://schemas.microsoft.com/office/drawing/2014/main" id="{64A72ED1-2F38-B542-9FEF-093687710723}"/>
              </a:ext>
            </a:extLst>
          </p:cNvPr>
          <p:cNvSpPr>
            <a:spLocks noGrp="1"/>
          </p:cNvSpPr>
          <p:nvPr>
            <p:ph idx="1"/>
          </p:nvPr>
        </p:nvSpPr>
        <p:spPr>
          <a:xfrm>
            <a:off x="677333" y="1569719"/>
            <a:ext cx="10058400" cy="6338147"/>
          </a:xfrm>
        </p:spPr>
        <p:txBody>
          <a:bodyPr>
            <a:noAutofit/>
          </a:bodyPr>
          <a:lstStyle/>
          <a:p>
            <a:pPr marL="0" indent="0">
              <a:buNone/>
            </a:pPr>
            <a:r>
              <a:rPr lang="en-US" dirty="0">
                <a:latin typeface="Maiandra GD" panose="020E0502030308020204" pitchFamily="34" charset="77"/>
              </a:rPr>
              <a:t>Please do join your </a:t>
            </a:r>
            <a:r>
              <a:rPr lang="en-US" dirty="0" err="1">
                <a:latin typeface="Maiandra GD" panose="020E0502030308020204" pitchFamily="34" charset="77"/>
              </a:rPr>
              <a:t>class’</a:t>
            </a:r>
            <a:r>
              <a:rPr lang="en-US" dirty="0">
                <a:latin typeface="Maiandra GD" panose="020E0502030308020204" pitchFamily="34" charset="77"/>
              </a:rPr>
              <a:t> </a:t>
            </a:r>
            <a:r>
              <a:rPr lang="en-US" dirty="0" err="1">
                <a:latin typeface="Maiandra GD" panose="020E0502030308020204" pitchFamily="34" charset="77"/>
              </a:rPr>
              <a:t>Whatsapp</a:t>
            </a:r>
            <a:r>
              <a:rPr lang="en-US" dirty="0">
                <a:latin typeface="Maiandra GD" panose="020E0502030308020204" pitchFamily="34" charset="77"/>
              </a:rPr>
              <a:t> group where you can raise questions and clarify anything you are unsure of. </a:t>
            </a:r>
            <a:r>
              <a:rPr lang="en-US" dirty="0">
                <a:latin typeface="Maiandra GD" panose="020E0502030308020204" pitchFamily="34" charset="77"/>
                <a:sym typeface="Wingdings" panose="05000000000000000000" pitchFamily="2" charset="2"/>
              </a:rPr>
              <a:t></a:t>
            </a:r>
            <a:endParaRPr lang="en-US" dirty="0">
              <a:latin typeface="Maiandra GD" panose="020E0502030308020204" pitchFamily="34" charset="77"/>
            </a:endParaRPr>
          </a:p>
          <a:p>
            <a:pPr marL="0" indent="0">
              <a:buNone/>
            </a:pPr>
            <a:r>
              <a:rPr lang="en-US" dirty="0">
                <a:latin typeface="Maiandra GD" panose="020E0502030308020204" pitchFamily="34" charset="77"/>
              </a:rPr>
              <a:t>You are welcome to contact us via email through the school email and the office will forward it to us:</a:t>
            </a:r>
          </a:p>
          <a:p>
            <a:pPr marL="0" indent="0">
              <a:buNone/>
            </a:pPr>
            <a:r>
              <a:rPr lang="en-US" dirty="0">
                <a:latin typeface="Maiandra GD" panose="020E0502030308020204" pitchFamily="34" charset="77"/>
              </a:rPr>
              <a:t>admin@hernejunior.com</a:t>
            </a:r>
          </a:p>
          <a:p>
            <a:pPr marL="0" indent="0">
              <a:buNone/>
            </a:pPr>
            <a:r>
              <a:rPr lang="en-GB" sz="2000" dirty="0">
                <a:latin typeface="Maiandra GD" panose="020E0502030308020204" pitchFamily="34" charset="0"/>
              </a:rPr>
              <a:t>Remember we are promoting </a:t>
            </a:r>
            <a:r>
              <a:rPr lang="en-GB" sz="2000" b="1" dirty="0">
                <a:latin typeface="Maiandra GD" panose="020E0502030308020204" pitchFamily="34" charset="0"/>
              </a:rPr>
              <a:t>INDEPENDENCE</a:t>
            </a:r>
            <a:r>
              <a:rPr lang="en-GB" sz="2000" dirty="0">
                <a:latin typeface="Maiandra GD" panose="020E0502030308020204" pitchFamily="34" charset="0"/>
              </a:rPr>
              <a:t> this year so we would really encourage your child to use their voice.  </a:t>
            </a:r>
            <a:endParaRPr lang="en-US" sz="2400" dirty="0">
              <a:latin typeface="Maiandra GD" panose="020E0502030308020204" pitchFamily="34" charset="77"/>
            </a:endParaRPr>
          </a:p>
          <a:p>
            <a:endParaRPr lang="en-US" sz="2400" dirty="0">
              <a:latin typeface="Maiandra GD" panose="020E0502030308020204" pitchFamily="34" charset="77"/>
            </a:endParaRPr>
          </a:p>
        </p:txBody>
      </p:sp>
    </p:spTree>
    <p:extLst>
      <p:ext uri="{BB962C8B-B14F-4D97-AF65-F5344CB8AC3E}">
        <p14:creationId xmlns:p14="http://schemas.microsoft.com/office/powerpoint/2010/main" val="3819738545"/>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avon">
  <a:themeElements>
    <a:clrScheme name="Savon">
      <a:dk1>
        <a:sysClr val="windowText" lastClr="000000"/>
      </a:dk1>
      <a:lt1>
        <a:sysClr val="window" lastClr="FFFFFF"/>
      </a:lt1>
      <a:dk2>
        <a:srgbClr val="1485A4"/>
      </a:dk2>
      <a:lt2>
        <a:srgbClr val="E3DED1"/>
      </a:lt2>
      <a:accent1>
        <a:srgbClr val="1CADE4"/>
      </a:accent1>
      <a:accent2>
        <a:srgbClr val="2683C6"/>
      </a:accent2>
      <a:accent3>
        <a:srgbClr val="27CED7"/>
      </a:accent3>
      <a:accent4>
        <a:srgbClr val="42BA97"/>
      </a:accent4>
      <a:accent5>
        <a:srgbClr val="3E8853"/>
      </a:accent5>
      <a:accent6>
        <a:srgbClr val="62A39F"/>
      </a:accent6>
      <a:hlink>
        <a:srgbClr val="F49100"/>
      </a:hlink>
      <a:folHlink>
        <a:srgbClr val="739D9B"/>
      </a:folHlink>
    </a:clrScheme>
    <a:fontScheme name="Savon">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Savon">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90000"/>
                <a:shade val="92000"/>
                <a:satMod val="160000"/>
              </a:schemeClr>
            </a:gs>
            <a:gs pos="77000">
              <a:schemeClr val="phClr">
                <a:tint val="100000"/>
                <a:shade val="73000"/>
                <a:satMod val="155000"/>
              </a:schemeClr>
            </a:gs>
            <a:gs pos="100000">
              <a:schemeClr val="phClr">
                <a:tint val="100000"/>
                <a:shade val="67000"/>
                <a:satMod val="145000"/>
              </a:schemeClr>
            </a:gs>
          </a:gsLst>
          <a:lin ang="5400000" scaled="0"/>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name="Savon" id="{1306E473-ED32-493B-A2D0-240A757EDD34}" vid="{C20BADFE-D095-436F-9677-9264042809F0}"/>
    </a:ext>
  </a:extLst>
</a:theme>
</file>

<file path=docProps/app.xml><?xml version="1.0" encoding="utf-8"?>
<Properties xmlns="http://schemas.openxmlformats.org/officeDocument/2006/extended-properties" xmlns:vt="http://schemas.openxmlformats.org/officeDocument/2006/docPropsVTypes">
  <Template>Savon</Template>
  <TotalTime>1541</TotalTime>
  <Words>782</Words>
  <Application>Microsoft Office PowerPoint</Application>
  <PresentationFormat>Widescreen</PresentationFormat>
  <Paragraphs>97</Paragraphs>
  <Slides>13</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13</vt:i4>
      </vt:variant>
    </vt:vector>
  </HeadingPairs>
  <TitlesOfParts>
    <vt:vector size="18" baseType="lpstr">
      <vt:lpstr>Century Gothic</vt:lpstr>
      <vt:lpstr>Courier New</vt:lpstr>
      <vt:lpstr>Garamond</vt:lpstr>
      <vt:lpstr>Maiandra GD</vt:lpstr>
      <vt:lpstr>Savon</vt:lpstr>
      <vt:lpstr>Welcome to year 6</vt:lpstr>
      <vt:lpstr>Meet the Year 6 Team…</vt:lpstr>
      <vt:lpstr>PowerPoint Presentation</vt:lpstr>
      <vt:lpstr>PowerPoint Presentation</vt:lpstr>
      <vt:lpstr>PPA – Wednesday morning</vt:lpstr>
      <vt:lpstr>Reading</vt:lpstr>
      <vt:lpstr>Curriculum letters</vt:lpstr>
      <vt:lpstr>Harmony values</vt:lpstr>
      <vt:lpstr>Independence</vt:lpstr>
      <vt:lpstr>Homework</vt:lpstr>
      <vt:lpstr>Homework support</vt:lpstr>
      <vt:lpstr>Dates</vt:lpstr>
      <vt:lpstr>Finally…</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year 6</dc:title>
  <dc:creator>Wayne Tigwell</dc:creator>
  <cp:lastModifiedBy>Katie Elliot-Smith</cp:lastModifiedBy>
  <cp:revision>75</cp:revision>
  <dcterms:created xsi:type="dcterms:W3CDTF">2019-08-07T07:41:27Z</dcterms:created>
  <dcterms:modified xsi:type="dcterms:W3CDTF">2026-09-09T12:56:47Z</dcterms:modified>
</cp:coreProperties>
</file>