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7" r:id="rId2"/>
    <p:sldId id="259" r:id="rId3"/>
    <p:sldId id="258" r:id="rId4"/>
    <p:sldId id="263" r:id="rId5"/>
    <p:sldId id="262" r:id="rId6"/>
    <p:sldId id="261" r:id="rId7"/>
    <p:sldId id="267" r:id="rId8"/>
    <p:sldId id="266"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59" autoAdjust="0"/>
    <p:restoredTop sz="86331" autoAdjust="0"/>
  </p:normalViewPr>
  <p:slideViewPr>
    <p:cSldViewPr>
      <p:cViewPr varScale="1">
        <p:scale>
          <a:sx n="113" d="100"/>
          <a:sy n="113" d="100"/>
        </p:scale>
        <p:origin x="2244" y="102"/>
      </p:cViewPr>
      <p:guideLst>
        <p:guide orient="horz" pos="2160"/>
        <p:guide pos="2880"/>
      </p:guideLst>
    </p:cSldViewPr>
  </p:slideViewPr>
  <p:outlineViewPr>
    <p:cViewPr>
      <p:scale>
        <a:sx n="33" d="100"/>
        <a:sy n="33" d="100"/>
      </p:scale>
      <p:origin x="258" y="8671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59CEFE8C-BFCF-4890-AB9E-018003206A7E}" type="datetimeFigureOut">
              <a:rPr lang="en-GB" smtClean="0"/>
              <a:t>07/09/2026</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4B62E9EC-CEC7-4CB9-8E96-2EB17380EA91}" type="slidenum">
              <a:rPr lang="en-GB" smtClean="0"/>
              <a:t>‹#›</a:t>
            </a:fld>
            <a:endParaRPr lang="en-GB"/>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2E9EC-CEC7-4CB9-8E96-2EB17380EA91}" type="slidenum">
              <a:rPr lang="en-GB" smtClean="0"/>
              <a:t>‹#›</a:t>
            </a:fld>
            <a:endParaRPr lang="en-GB"/>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59CEFE8C-BFCF-4890-AB9E-018003206A7E}" type="datetimeFigureOut">
              <a:rPr lang="en-GB" smtClean="0"/>
              <a:t>07/09/2026</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4B62E9EC-CEC7-4CB9-8E96-2EB17380EA91}" type="slidenum">
              <a:rPr lang="en-GB" smtClean="0"/>
              <a:t>‹#›</a:t>
            </a:fld>
            <a:endParaRPr lang="en-GB"/>
          </a:p>
        </p:txBody>
      </p:sp>
      <p:sp>
        <p:nvSpPr>
          <p:cNvPr id="23" name="Title 22"/>
          <p:cNvSpPr>
            <a:spLocks noGrp="1"/>
          </p:cNvSpPr>
          <p:nvPr>
            <p:ph type="title"/>
          </p:nvPr>
        </p:nvSpPr>
        <p:spPr/>
        <p:txBody>
          <a:bodyPr rtlCol="0" anchor="b" anchorCtr="0"/>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9CEFE8C-BFCF-4890-AB9E-018003206A7E}"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4B62E9EC-CEC7-4CB9-8E96-2EB17380EA9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59CEFE8C-BFCF-4890-AB9E-018003206A7E}"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4B62E9EC-CEC7-4CB9-8E96-2EB17380EA9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4B62E9EC-CEC7-4CB9-8E96-2EB17380EA91}" type="slidenum">
              <a:rPr lang="en-GB" smtClean="0"/>
              <a:t>‹#›</a:t>
            </a:fld>
            <a:endParaRPr lang="en-GB"/>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2E9EC-CEC7-4CB9-8E96-2EB17380EA91}"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4B62E9EC-CEC7-4CB9-8E96-2EB17380EA91}" type="slidenum">
              <a:rPr lang="en-GB" smtClean="0"/>
              <a:t>‹#›</a:t>
            </a:fld>
            <a:endParaRPr lang="en-GB"/>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9CEFE8C-BFCF-4890-AB9E-018003206A7E}" type="datetimeFigureOut">
              <a:rPr lang="en-GB" smtClean="0"/>
              <a:t>07/09/2026</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B62E9EC-CEC7-4CB9-8E96-2EB17380EA91}" type="slidenum">
              <a:rPr lang="en-GB" smtClean="0"/>
              <a:t>‹#›</a:t>
            </a:fld>
            <a:endParaRPr lang="en-GB"/>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tmp"/></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Welcome to Cedar Class</a:t>
            </a:r>
          </a:p>
        </p:txBody>
      </p:sp>
      <p:sp>
        <p:nvSpPr>
          <p:cNvPr id="3" name="Content Placeholder 2"/>
          <p:cNvSpPr>
            <a:spLocks noGrp="1"/>
          </p:cNvSpPr>
          <p:nvPr>
            <p:ph sz="quarter" idx="1"/>
          </p:nvPr>
        </p:nvSpPr>
        <p:spPr/>
        <p:txBody>
          <a:bodyPr>
            <a:normAutofit/>
          </a:bodyPr>
          <a:lstStyle/>
          <a:p>
            <a:pPr algn="ctr"/>
            <a:r>
              <a:rPr lang="en-GB" sz="3600" dirty="0"/>
              <a:t>Mr Morris</a:t>
            </a:r>
          </a:p>
          <a:p>
            <a:pPr algn="ctr"/>
            <a:r>
              <a:rPr lang="en-GB" sz="3600" dirty="0"/>
              <a:t>Miss Belcher </a:t>
            </a:r>
            <a:r>
              <a:rPr lang="en-GB" sz="2800" dirty="0"/>
              <a:t>(Class LSA)</a:t>
            </a:r>
          </a:p>
        </p:txBody>
      </p:sp>
      <p:pic>
        <p:nvPicPr>
          <p:cNvPr id="1034" name="Picture 10" descr="Cedar Tree of Lebanon Facts, Identification, Uses, Pictures">
            <a:extLst>
              <a:ext uri="{FF2B5EF4-FFF2-40B4-BE49-F238E27FC236}">
                <a16:creationId xmlns:a16="http://schemas.microsoft.com/office/drawing/2014/main" id="{145355E0-60EC-41D5-BAE7-4FFCDF59B1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1478" y="2996952"/>
            <a:ext cx="3924468" cy="294335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41176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p>
        </p:txBody>
      </p:sp>
      <p:sp>
        <p:nvSpPr>
          <p:cNvPr id="3" name="Content Placeholder 2"/>
          <p:cNvSpPr>
            <a:spLocks noGrp="1"/>
          </p:cNvSpPr>
          <p:nvPr>
            <p:ph sz="quarter" idx="1"/>
          </p:nvPr>
        </p:nvSpPr>
        <p:spPr>
          <a:xfrm>
            <a:off x="301752" y="1527048"/>
            <a:ext cx="8503920" cy="4782272"/>
          </a:xfrm>
        </p:spPr>
        <p:txBody>
          <a:bodyPr>
            <a:normAutofit fontScale="92500" lnSpcReduction="10000"/>
          </a:bodyPr>
          <a:lstStyle/>
          <a:p>
            <a:pPr marL="0" indent="0" algn="ctr">
              <a:buNone/>
            </a:pPr>
            <a:r>
              <a:rPr lang="en-GB" dirty="0"/>
              <a:t>We have a themed approach to the curriculum so each of the topics will combine a number of subjects. Our themes are:</a:t>
            </a:r>
          </a:p>
          <a:p>
            <a:r>
              <a:rPr lang="en-GB" dirty="0"/>
              <a:t>Our Earth in Space</a:t>
            </a:r>
          </a:p>
          <a:p>
            <a:pPr lvl="1"/>
            <a:r>
              <a:rPr lang="en-GB" dirty="0">
                <a:solidFill>
                  <a:schemeClr val="tx2">
                    <a:lumMod val="75000"/>
                  </a:schemeClr>
                </a:solidFill>
              </a:rPr>
              <a:t>Winchester Science Centre (Tuesday 20</a:t>
            </a:r>
            <a:r>
              <a:rPr lang="en-GB" baseline="30000" dirty="0">
                <a:solidFill>
                  <a:schemeClr val="tx2">
                    <a:lumMod val="75000"/>
                  </a:schemeClr>
                </a:solidFill>
              </a:rPr>
              <a:t>th</a:t>
            </a:r>
            <a:r>
              <a:rPr lang="en-GB" dirty="0">
                <a:solidFill>
                  <a:schemeClr val="tx2">
                    <a:lumMod val="75000"/>
                  </a:schemeClr>
                </a:solidFill>
              </a:rPr>
              <a:t> October)</a:t>
            </a:r>
          </a:p>
          <a:p>
            <a:r>
              <a:rPr lang="en-GB" dirty="0"/>
              <a:t>Ancient Civilisations- Ancient Egyptians</a:t>
            </a:r>
          </a:p>
          <a:p>
            <a:pPr lvl="1"/>
            <a:r>
              <a:rPr lang="en-GB" dirty="0" err="1">
                <a:solidFill>
                  <a:schemeClr val="tx2">
                    <a:lumMod val="75000"/>
                  </a:schemeClr>
                </a:solidFill>
              </a:rPr>
              <a:t>Haslemere</a:t>
            </a:r>
            <a:r>
              <a:rPr lang="en-GB" dirty="0">
                <a:solidFill>
                  <a:schemeClr val="tx2">
                    <a:lumMod val="75000"/>
                  </a:schemeClr>
                </a:solidFill>
              </a:rPr>
              <a:t> Museum Workshop (Tuesday 1</a:t>
            </a:r>
            <a:r>
              <a:rPr lang="en-GB" baseline="30000" dirty="0">
                <a:solidFill>
                  <a:schemeClr val="tx2">
                    <a:lumMod val="75000"/>
                  </a:schemeClr>
                </a:solidFill>
              </a:rPr>
              <a:t>st</a:t>
            </a:r>
            <a:r>
              <a:rPr lang="en-GB" dirty="0">
                <a:solidFill>
                  <a:schemeClr val="tx2">
                    <a:lumMod val="75000"/>
                  </a:schemeClr>
                </a:solidFill>
              </a:rPr>
              <a:t> December)</a:t>
            </a:r>
          </a:p>
          <a:p>
            <a:r>
              <a:rPr lang="en-GB" dirty="0"/>
              <a:t>Living with the Power of Mother Nature</a:t>
            </a:r>
          </a:p>
          <a:p>
            <a:pPr marL="0" indent="0">
              <a:buNone/>
            </a:pPr>
            <a:r>
              <a:rPr lang="en-GB" sz="2200" dirty="0">
                <a:solidFill>
                  <a:schemeClr val="tx2">
                    <a:lumMod val="75000"/>
                  </a:schemeClr>
                </a:solidFill>
              </a:rPr>
              <a:t>     </a:t>
            </a:r>
            <a:r>
              <a:rPr lang="en-GB" sz="2200" dirty="0" err="1">
                <a:solidFill>
                  <a:schemeClr val="tx2">
                    <a:lumMod val="75000"/>
                  </a:schemeClr>
                </a:solidFill>
              </a:rPr>
              <a:t>Bikeability</a:t>
            </a:r>
            <a:r>
              <a:rPr lang="en-GB" sz="2200" dirty="0">
                <a:solidFill>
                  <a:schemeClr val="tx2">
                    <a:lumMod val="75000"/>
                  </a:schemeClr>
                </a:solidFill>
              </a:rPr>
              <a:t> (TBC)</a:t>
            </a:r>
          </a:p>
          <a:p>
            <a:pPr marL="0" indent="0">
              <a:buNone/>
            </a:pPr>
            <a:r>
              <a:rPr lang="en-GB" sz="2200" dirty="0">
                <a:solidFill>
                  <a:schemeClr val="tx2">
                    <a:lumMod val="75000"/>
                  </a:schemeClr>
                </a:solidFill>
              </a:rPr>
              <a:t>     Virtual Reality Workshop (Early Spring Term)</a:t>
            </a:r>
          </a:p>
          <a:p>
            <a:r>
              <a:rPr lang="en-GB" dirty="0"/>
              <a:t>Ancient Civilisations- Ancient Greeks</a:t>
            </a:r>
          </a:p>
          <a:p>
            <a:pPr lvl="1"/>
            <a:r>
              <a:rPr lang="en-GB" dirty="0">
                <a:solidFill>
                  <a:schemeClr val="tx2">
                    <a:lumMod val="75000"/>
                  </a:schemeClr>
                </a:solidFill>
              </a:rPr>
              <a:t>Rainbow Theatre (Summer Term)</a:t>
            </a:r>
          </a:p>
          <a:p>
            <a:endParaRPr lang="en-GB" dirty="0"/>
          </a:p>
        </p:txBody>
      </p:sp>
    </p:spTree>
    <p:custDataLst>
      <p:tags r:id="rId1"/>
    </p:custDataLst>
    <p:extLst>
      <p:ext uri="{BB962C8B-B14F-4D97-AF65-F5344CB8AC3E}">
        <p14:creationId xmlns:p14="http://schemas.microsoft.com/office/powerpoint/2010/main" val="4014034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PPA Thursday Mornings</a:t>
            </a:r>
          </a:p>
        </p:txBody>
      </p:sp>
      <p:sp>
        <p:nvSpPr>
          <p:cNvPr id="3" name="Content Placeholder 2"/>
          <p:cNvSpPr>
            <a:spLocks noGrp="1"/>
          </p:cNvSpPr>
          <p:nvPr>
            <p:ph sz="quarter" idx="1"/>
          </p:nvPr>
        </p:nvSpPr>
        <p:spPr/>
        <p:txBody>
          <a:bodyPr>
            <a:normAutofit/>
          </a:bodyPr>
          <a:lstStyle/>
          <a:p>
            <a:r>
              <a:rPr lang="en-GB" sz="4000" dirty="0"/>
              <a:t>CM Sports coaching (P.E. – Games and Athletics)</a:t>
            </a:r>
          </a:p>
          <a:p>
            <a:r>
              <a:rPr lang="en-GB" sz="4000" dirty="0"/>
              <a:t>Woodland Wonders (Summer)</a:t>
            </a:r>
          </a:p>
          <a:p>
            <a:r>
              <a:rPr lang="en-GB" sz="4000" dirty="0"/>
              <a:t>Mrs Burgess (</a:t>
            </a:r>
            <a:r>
              <a:rPr lang="en-GB" sz="4000" dirty="0" err="1"/>
              <a:t>SPaG</a:t>
            </a:r>
            <a:r>
              <a:rPr lang="en-GB" sz="4000" dirty="0"/>
              <a:t>/Maths)</a:t>
            </a:r>
          </a:p>
          <a:p>
            <a:r>
              <a:rPr lang="en-GB" sz="4000" dirty="0"/>
              <a:t>Mrs Longworth (R.E/Music)</a:t>
            </a:r>
          </a:p>
        </p:txBody>
      </p:sp>
      <p:pic>
        <p:nvPicPr>
          <p:cNvPr id="4" name="Picture 3">
            <a:extLst>
              <a:ext uri="{FF2B5EF4-FFF2-40B4-BE49-F238E27FC236}">
                <a16:creationId xmlns:a16="http://schemas.microsoft.com/office/drawing/2014/main" id="{A7EE5185-F381-AE4F-93F0-A8883078CAAF}"/>
              </a:ext>
            </a:extLst>
          </p:cNvPr>
          <p:cNvPicPr>
            <a:picLocks noChangeAspect="1"/>
          </p:cNvPicPr>
          <p:nvPr/>
        </p:nvPicPr>
        <p:blipFill>
          <a:blip r:embed="rId3"/>
          <a:stretch>
            <a:fillRect/>
          </a:stretch>
        </p:blipFill>
        <p:spPr>
          <a:xfrm>
            <a:off x="5940152" y="5231433"/>
            <a:ext cx="2590800" cy="774700"/>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1760" y="5357604"/>
            <a:ext cx="1222940" cy="653217"/>
          </a:xfrm>
          <a:prstGeom prst="rect">
            <a:avLst/>
          </a:prstGeom>
        </p:spPr>
      </p:pic>
    </p:spTree>
    <p:custDataLst>
      <p:tags r:id="rId1"/>
    </p:custDataLst>
    <p:extLst>
      <p:ext uri="{BB962C8B-B14F-4D97-AF65-F5344CB8AC3E}">
        <p14:creationId xmlns:p14="http://schemas.microsoft.com/office/powerpoint/2010/main" val="2687234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79476"/>
            <a:ext cx="8534400" cy="758952"/>
          </a:xfrm>
        </p:spPr>
        <p:txBody>
          <a:bodyPr>
            <a:normAutofit fontScale="90000"/>
          </a:bodyPr>
          <a:lstStyle/>
          <a:p>
            <a:r>
              <a:rPr lang="en-GB" dirty="0"/>
              <a:t>PE/ Swimming/Woodland Wonders – Monday and Thursday</a:t>
            </a:r>
          </a:p>
        </p:txBody>
      </p:sp>
      <p:sp>
        <p:nvSpPr>
          <p:cNvPr id="3" name="Content Placeholder 2"/>
          <p:cNvSpPr>
            <a:spLocks noGrp="1"/>
          </p:cNvSpPr>
          <p:nvPr>
            <p:ph sz="quarter" idx="1"/>
          </p:nvPr>
        </p:nvSpPr>
        <p:spPr/>
        <p:txBody>
          <a:bodyPr>
            <a:normAutofit fontScale="92500" lnSpcReduction="20000"/>
          </a:bodyPr>
          <a:lstStyle/>
          <a:p>
            <a:r>
              <a:rPr lang="en-GB" sz="2400" dirty="0"/>
              <a:t>Games (outdoors all year except for the Woodland Wonder term) on Thursday morning. </a:t>
            </a:r>
          </a:p>
          <a:p>
            <a:r>
              <a:rPr lang="en-GB" sz="2400" dirty="0"/>
              <a:t>Indoor PE (gymnastics and dance) on Monday. </a:t>
            </a:r>
          </a:p>
          <a:p>
            <a:r>
              <a:rPr lang="en-GB" sz="2400" dirty="0"/>
              <a:t>Indoor Swimming programme at Churcher’s College on Monday (Cedar) mornings in the summer term.</a:t>
            </a:r>
          </a:p>
          <a:p>
            <a:r>
              <a:rPr lang="en-GB" sz="2400" dirty="0"/>
              <a:t>Please send children into school wearing their PE kits on Monday and Thursday. This should be a plain green t-shirt, </a:t>
            </a:r>
            <a:r>
              <a:rPr lang="en-US" sz="2400" dirty="0"/>
              <a:t>plain black tracksuit bottoms or shorts, plain black hoodie or jumper (or school jumper please).</a:t>
            </a:r>
            <a:endParaRPr lang="en-GB" sz="2400" dirty="0"/>
          </a:p>
          <a:p>
            <a:r>
              <a:rPr lang="en-GB" sz="2400" dirty="0"/>
              <a:t>For safety- earrings need to be removed and hair must be tied up if shoulder length or longer on these days.</a:t>
            </a:r>
          </a:p>
          <a:p>
            <a:r>
              <a:rPr lang="en-GB" sz="2400" dirty="0"/>
              <a:t>Children need to have appropriate clothes for Woodland Wonders.  (Waterproofs tops &amp; trousers, thermals, socks, coats, waterproof wellies/ boots) Children must bring in school uniform to change into afterwards.</a:t>
            </a:r>
          </a:p>
        </p:txBody>
      </p:sp>
    </p:spTree>
    <p:custDataLst>
      <p:tags r:id="rId1"/>
    </p:custDataLst>
    <p:extLst>
      <p:ext uri="{BB962C8B-B14F-4D97-AF65-F5344CB8AC3E}">
        <p14:creationId xmlns:p14="http://schemas.microsoft.com/office/powerpoint/2010/main" val="747914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at home </a:t>
            </a:r>
          </a:p>
        </p:txBody>
      </p:sp>
      <p:sp>
        <p:nvSpPr>
          <p:cNvPr id="3" name="Content Placeholder 2"/>
          <p:cNvSpPr>
            <a:spLocks noGrp="1"/>
          </p:cNvSpPr>
          <p:nvPr>
            <p:ph sz="quarter" idx="1"/>
          </p:nvPr>
        </p:nvSpPr>
        <p:spPr>
          <a:xfrm>
            <a:off x="301752" y="1527048"/>
            <a:ext cx="8662736" cy="4638256"/>
          </a:xfrm>
        </p:spPr>
        <p:txBody>
          <a:bodyPr>
            <a:normAutofit fontScale="85000" lnSpcReduction="20000"/>
          </a:bodyPr>
          <a:lstStyle/>
          <a:p>
            <a:r>
              <a:rPr lang="en-GB" sz="2800" dirty="0"/>
              <a:t>“Reading is the key.” Daily Reading is 10-15 minutes, 5x a week minimum. Daily Reading will be monitored through the signed Home-link books. </a:t>
            </a:r>
          </a:p>
          <a:p>
            <a:r>
              <a:rPr lang="en-GB" sz="2800" dirty="0"/>
              <a:t>We recommend that the children read their school colour banded link book but you may wish to intersperse this with other books too. Every child may borrow up to 2 books from the link and 2 from the Library. Unless they are a free reader then they can have 3.</a:t>
            </a:r>
          </a:p>
          <a:p>
            <a:r>
              <a:rPr lang="en-GB" sz="2800" dirty="0"/>
              <a:t>The Library and Link are open after school everyday 3.30-4.00pm for you to visit with your child.</a:t>
            </a:r>
          </a:p>
          <a:p>
            <a:r>
              <a:rPr lang="en-GB" sz="2800" dirty="0"/>
              <a:t>Use questions from link books to support your child with comprehension as this is a vital part of their reading development.</a:t>
            </a:r>
          </a:p>
          <a:p>
            <a:r>
              <a:rPr lang="en-GB" sz="2800" dirty="0"/>
              <a:t>Our website also has suggestions and support.</a:t>
            </a:r>
          </a:p>
        </p:txBody>
      </p:sp>
    </p:spTree>
    <p:custDataLst>
      <p:tags r:id="rId1"/>
    </p:custDataLst>
    <p:extLst>
      <p:ext uri="{BB962C8B-B14F-4D97-AF65-F5344CB8AC3E}">
        <p14:creationId xmlns:p14="http://schemas.microsoft.com/office/powerpoint/2010/main" val="751749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 – Spellings and Tables</a:t>
            </a:r>
          </a:p>
        </p:txBody>
      </p:sp>
      <p:sp>
        <p:nvSpPr>
          <p:cNvPr id="3" name="Content Placeholder 2"/>
          <p:cNvSpPr>
            <a:spLocks noGrp="1"/>
          </p:cNvSpPr>
          <p:nvPr>
            <p:ph sz="quarter" idx="1"/>
          </p:nvPr>
        </p:nvSpPr>
        <p:spPr/>
        <p:txBody>
          <a:bodyPr>
            <a:normAutofit fontScale="92500" lnSpcReduction="20000"/>
          </a:bodyPr>
          <a:lstStyle/>
          <a:p>
            <a:r>
              <a:rPr lang="en-GB" dirty="0"/>
              <a:t>Weekly spellings – Will be given out on a Friday. There will be a weekly spelling test (usually Friday).  We will only ask for evidence of spelling homework if a child’s test scores become a concern. </a:t>
            </a:r>
          </a:p>
          <a:p>
            <a:endParaRPr lang="en-GB" dirty="0"/>
          </a:p>
          <a:p>
            <a:r>
              <a:rPr lang="en-GB" dirty="0"/>
              <a:t>Times Tables- If your child is assessed as being very competent in this area, they will be asked to continue practising their times tables in a way that suits them. This is to ensure that their rapid recall of the facts remains. If we feel that your child needs to continue to have targeted practice, then they will be given a weekly times table to learn. This will be on the weekly homework sheet. All children will be tested weekly.</a:t>
            </a:r>
          </a:p>
          <a:p>
            <a:endParaRPr lang="en-GB" dirty="0"/>
          </a:p>
        </p:txBody>
      </p:sp>
    </p:spTree>
    <p:custDataLst>
      <p:tags r:id="rId1"/>
    </p:custDataLst>
    <p:extLst>
      <p:ext uri="{BB962C8B-B14F-4D97-AF65-F5344CB8AC3E}">
        <p14:creationId xmlns:p14="http://schemas.microsoft.com/office/powerpoint/2010/main" val="2073339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Homework Tasks</a:t>
            </a:r>
          </a:p>
        </p:txBody>
      </p:sp>
      <p:sp>
        <p:nvSpPr>
          <p:cNvPr id="3" name="Content Placeholder 2"/>
          <p:cNvSpPr>
            <a:spLocks noGrp="1"/>
          </p:cNvSpPr>
          <p:nvPr>
            <p:ph sz="quarter" idx="1"/>
          </p:nvPr>
        </p:nvSpPr>
        <p:spPr/>
        <p:txBody>
          <a:bodyPr>
            <a:normAutofit/>
          </a:bodyPr>
          <a:lstStyle/>
          <a:p>
            <a:endParaRPr lang="en-GB" dirty="0"/>
          </a:p>
          <a:p>
            <a:pPr marL="0" indent="0">
              <a:buNone/>
            </a:pPr>
            <a:endParaRPr lang="en-GB" dirty="0"/>
          </a:p>
        </p:txBody>
      </p:sp>
      <p:sp>
        <p:nvSpPr>
          <p:cNvPr id="7" name="TextBox 6"/>
          <p:cNvSpPr txBox="1"/>
          <p:nvPr/>
        </p:nvSpPr>
        <p:spPr>
          <a:xfrm>
            <a:off x="5206541" y="1736353"/>
            <a:ext cx="3681102" cy="4247317"/>
          </a:xfrm>
          <a:prstGeom prst="rect">
            <a:avLst/>
          </a:prstGeom>
          <a:noFill/>
        </p:spPr>
        <p:txBody>
          <a:bodyPr wrap="square" rtlCol="0">
            <a:spAutoFit/>
          </a:bodyPr>
          <a:lstStyle/>
          <a:p>
            <a:pPr marL="285750" indent="-285750">
              <a:buFont typeface="Arial" panose="020B0604020202020204" pitchFamily="34" charset="0"/>
              <a:buChar char="•"/>
            </a:pPr>
            <a:r>
              <a:rPr lang="en-GB" dirty="0"/>
              <a:t>Weekly tasks should be handed in on Friday.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Weekly tasks may include:</a:t>
            </a:r>
          </a:p>
          <a:p>
            <a:r>
              <a:rPr lang="en-GB" dirty="0"/>
              <a:t>     Maths, SPaG, Reading    </a:t>
            </a:r>
          </a:p>
          <a:p>
            <a:r>
              <a:rPr lang="en-GB" dirty="0"/>
              <a:t>      comprehension, Learning key    </a:t>
            </a:r>
          </a:p>
          <a:p>
            <a:r>
              <a:rPr lang="en-GB" dirty="0"/>
              <a:t>      facts and theme linked </a:t>
            </a:r>
          </a:p>
          <a:p>
            <a:r>
              <a:rPr lang="en-GB" dirty="0"/>
              <a:t>      projects. </a:t>
            </a:r>
          </a:p>
          <a:p>
            <a:pPr marL="285750" indent="-285750">
              <a:buFont typeface="Arial" panose="020B0604020202020204" pitchFamily="34" charset="0"/>
              <a:buChar char="•"/>
            </a:pPr>
            <a:r>
              <a:rPr lang="en-GB" dirty="0"/>
              <a:t>Please complete tasks neatly in Homework books using pencil.</a:t>
            </a:r>
          </a:p>
          <a:p>
            <a:pPr marL="285750" indent="-285750">
              <a:buFont typeface="Arial" panose="020B0604020202020204" pitchFamily="34" charset="0"/>
              <a:buChar char="•"/>
            </a:pPr>
            <a:r>
              <a:rPr lang="en-GB" dirty="0"/>
              <a:t>If children are struggling, then  bring it in and encourage them to speak to their teacher before Friday.</a:t>
            </a:r>
          </a:p>
          <a:p>
            <a:endParaRPr lang="en-GB" dirty="0"/>
          </a:p>
        </p:txBody>
      </p:sp>
      <p:sp>
        <p:nvSpPr>
          <p:cNvPr id="9" name="TextBox 8"/>
          <p:cNvSpPr txBox="1"/>
          <p:nvPr/>
        </p:nvSpPr>
        <p:spPr>
          <a:xfrm>
            <a:off x="256357" y="4661299"/>
            <a:ext cx="2182016" cy="1477328"/>
          </a:xfrm>
          <a:prstGeom prst="rect">
            <a:avLst/>
          </a:prstGeom>
          <a:noFill/>
        </p:spPr>
        <p:txBody>
          <a:bodyPr wrap="square" rtlCol="0">
            <a:spAutoFit/>
          </a:bodyPr>
          <a:lstStyle/>
          <a:p>
            <a:r>
              <a:rPr lang="en-GB" dirty="0"/>
              <a:t>https://www.herne.hants.sch.uk/page/?title=Homework+%28Year+5%29&amp;pid=145</a:t>
            </a:r>
          </a:p>
        </p:txBody>
      </p:sp>
      <p:pic>
        <p:nvPicPr>
          <p:cNvPr id="10" name="Picture 9"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752" y="1487469"/>
            <a:ext cx="4750775" cy="3083092"/>
          </a:xfrm>
          <a:prstGeom prst="rect">
            <a:avLst/>
          </a:prstGeom>
        </p:spPr>
      </p:pic>
    </p:spTree>
    <p:custDataLst>
      <p:tags r:id="rId1"/>
    </p:custDataLst>
    <p:extLst>
      <p:ext uri="{BB962C8B-B14F-4D97-AF65-F5344CB8AC3E}">
        <p14:creationId xmlns:p14="http://schemas.microsoft.com/office/powerpoint/2010/main" val="619297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Miscellaneous </a:t>
            </a:r>
          </a:p>
        </p:txBody>
      </p:sp>
      <p:sp>
        <p:nvSpPr>
          <p:cNvPr id="3" name="Content Placeholder 2"/>
          <p:cNvSpPr>
            <a:spLocks noGrp="1"/>
          </p:cNvSpPr>
          <p:nvPr>
            <p:ph sz="quarter" idx="1"/>
          </p:nvPr>
        </p:nvSpPr>
        <p:spPr/>
        <p:txBody>
          <a:bodyPr>
            <a:normAutofit fontScale="85000" lnSpcReduction="20000"/>
          </a:bodyPr>
          <a:lstStyle/>
          <a:p>
            <a:pPr marL="0" indent="0" algn="ctr">
              <a:buNone/>
            </a:pPr>
            <a:r>
              <a:rPr lang="en-GB" dirty="0"/>
              <a:t>Please name everything!</a:t>
            </a:r>
          </a:p>
          <a:p>
            <a:endParaRPr lang="en-GB" dirty="0"/>
          </a:p>
          <a:p>
            <a:r>
              <a:rPr lang="en-GB" dirty="0"/>
              <a:t>Healthy Snacks- fruit or healthy cereal bar/crackers only.</a:t>
            </a:r>
          </a:p>
          <a:p>
            <a:r>
              <a:rPr lang="en-GB" dirty="0"/>
              <a:t>Please no nut based snacks.</a:t>
            </a:r>
          </a:p>
          <a:p>
            <a:r>
              <a:rPr lang="en-GB" dirty="0"/>
              <a:t>Water bottles and snack boxes.</a:t>
            </a:r>
          </a:p>
          <a:p>
            <a:r>
              <a:rPr lang="en-GB" dirty="0"/>
              <a:t>Coats and jumpers.</a:t>
            </a:r>
          </a:p>
          <a:p>
            <a:r>
              <a:rPr lang="en-GB" dirty="0"/>
              <a:t>Always be prepared for all weather. We do like to get the children outside whenever we can!</a:t>
            </a:r>
          </a:p>
          <a:p>
            <a:r>
              <a:rPr lang="en-GB" dirty="0"/>
              <a:t>Please name all items brought in. Even socks.</a:t>
            </a:r>
          </a:p>
          <a:p>
            <a:r>
              <a:rPr lang="en-GB" dirty="0"/>
              <a:t>In order to keep children safe CCTV has been installed in communal areas and along the outside path.</a:t>
            </a:r>
          </a:p>
          <a:p>
            <a:r>
              <a:rPr lang="en-GB" dirty="0"/>
              <a:t>Please can you make sure any technology children use is being monitored especially for calls and chats.</a:t>
            </a:r>
          </a:p>
          <a:p>
            <a:endParaRPr lang="en-GB" dirty="0"/>
          </a:p>
        </p:txBody>
      </p:sp>
    </p:spTree>
    <p:extLst>
      <p:ext uri="{BB962C8B-B14F-4D97-AF65-F5344CB8AC3E}">
        <p14:creationId xmlns:p14="http://schemas.microsoft.com/office/powerpoint/2010/main" val="531598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And Finally…</a:t>
            </a:r>
          </a:p>
        </p:txBody>
      </p:sp>
      <p:sp>
        <p:nvSpPr>
          <p:cNvPr id="3" name="Content Placeholder 2"/>
          <p:cNvSpPr>
            <a:spLocks noGrp="1"/>
          </p:cNvSpPr>
          <p:nvPr>
            <p:ph sz="quarter" idx="1"/>
          </p:nvPr>
        </p:nvSpPr>
        <p:spPr/>
        <p:txBody>
          <a:bodyPr>
            <a:normAutofit fontScale="85000" lnSpcReduction="20000"/>
          </a:bodyPr>
          <a:lstStyle/>
          <a:p>
            <a:r>
              <a:rPr lang="en-GB" sz="3100" dirty="0"/>
              <a:t>Please contact the school office if you have any questions, queries, or worries.</a:t>
            </a:r>
          </a:p>
          <a:p>
            <a:r>
              <a:rPr lang="en-GB" sz="3100" dirty="0"/>
              <a:t>If you would like to volunteer your help with reading, we would greatly appreciate it. (Please be aware for any regular volunteers we need you to complete a DBS check.)</a:t>
            </a:r>
          </a:p>
          <a:p>
            <a:r>
              <a:rPr lang="en-GB" sz="3100" dirty="0"/>
              <a:t>DT days and trips will pop-up, so please keep an eye out for the letters.</a:t>
            </a:r>
          </a:p>
          <a:p>
            <a:r>
              <a:rPr lang="en-US" sz="3100" dirty="0"/>
              <a:t>Parents’ Evening will be in October. </a:t>
            </a:r>
            <a:endParaRPr lang="en-GB" sz="3100" dirty="0"/>
          </a:p>
          <a:p>
            <a:r>
              <a:rPr lang="en-GB" sz="3100" dirty="0"/>
              <a:t>Any questions?</a:t>
            </a:r>
          </a:p>
          <a:p>
            <a:endParaRPr lang="en-GB" sz="3200" dirty="0"/>
          </a:p>
          <a:p>
            <a:pPr marL="0" indent="0" algn="ctr">
              <a:buNone/>
            </a:pPr>
            <a:r>
              <a:rPr lang="en-GB" sz="3200" dirty="0"/>
              <a:t>Thank you for coming.</a:t>
            </a:r>
          </a:p>
        </p:txBody>
      </p:sp>
    </p:spTree>
    <p:custDataLst>
      <p:tags r:id="rId1"/>
    </p:custDataLst>
    <p:extLst>
      <p:ext uri="{BB962C8B-B14F-4D97-AF65-F5344CB8AC3E}">
        <p14:creationId xmlns:p14="http://schemas.microsoft.com/office/powerpoint/2010/main" val="41126676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916</TotalTime>
  <Words>821</Words>
  <Application>Microsoft Office PowerPoint</Application>
  <PresentationFormat>On-screen Show (4:3)</PresentationFormat>
  <Paragraphs>66</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Georgia</vt:lpstr>
      <vt:lpstr>Wingdings</vt:lpstr>
      <vt:lpstr>Wingdings 2</vt:lpstr>
      <vt:lpstr>Civic</vt:lpstr>
      <vt:lpstr>Welcome to Cedar Class</vt:lpstr>
      <vt:lpstr>Curriculum</vt:lpstr>
      <vt:lpstr>PPA Thursday Mornings</vt:lpstr>
      <vt:lpstr>PE/ Swimming/Woodland Wonders – Monday and Thursday</vt:lpstr>
      <vt:lpstr>Reading at home </vt:lpstr>
      <vt:lpstr>Homework – Spellings and Tables</vt:lpstr>
      <vt:lpstr>Other Homework Tasks</vt:lpstr>
      <vt:lpstr>Miscellaneous </vt:lpstr>
      <vt:lpstr>And Finally…</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Meet the Teachers</dc:title>
  <dc:creator>Katie Elliot-Smith</dc:creator>
  <cp:lastModifiedBy>Sam Morris</cp:lastModifiedBy>
  <cp:revision>79</cp:revision>
  <dcterms:created xsi:type="dcterms:W3CDTF">2016-09-22T10:42:01Z</dcterms:created>
  <dcterms:modified xsi:type="dcterms:W3CDTF">2026-09-07T16:02:03Z</dcterms:modified>
</cp:coreProperties>
</file>