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notesMasterIdLst>
    <p:notesMasterId r:id="rId18"/>
  </p:notesMasterIdLst>
  <p:handoutMasterIdLst>
    <p:handoutMasterId r:id="rId19"/>
  </p:handoutMasterIdLst>
  <p:sldIdLst>
    <p:sldId id="267" r:id="rId2"/>
    <p:sldId id="256" r:id="rId3"/>
    <p:sldId id="283" r:id="rId4"/>
    <p:sldId id="286" r:id="rId5"/>
    <p:sldId id="292" r:id="rId6"/>
    <p:sldId id="284" r:id="rId7"/>
    <p:sldId id="285" r:id="rId8"/>
    <p:sldId id="261" r:id="rId9"/>
    <p:sldId id="269" r:id="rId10"/>
    <p:sldId id="262" r:id="rId11"/>
    <p:sldId id="287" r:id="rId12"/>
    <p:sldId id="264" r:id="rId13"/>
    <p:sldId id="288" r:id="rId14"/>
    <p:sldId id="265" r:id="rId15"/>
    <p:sldId id="293" r:id="rId16"/>
    <p:sldId id="274" r:id="rId1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3583"/>
    <a:srgbClr val="E3DE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27" autoAdjust="0"/>
  </p:normalViewPr>
  <p:slideViewPr>
    <p:cSldViewPr>
      <p:cViewPr varScale="1">
        <p:scale>
          <a:sx n="107" d="100"/>
          <a:sy n="107" d="100"/>
        </p:scale>
        <p:origin x="173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E222F618-032E-43BD-B3E8-A9489D4B6F13}" type="datetimeFigureOut">
              <a:rPr lang="en-GB" smtClean="0"/>
              <a:t>16/07/2026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DE01A61-7B9F-41DE-965D-030A872F3B57}" type="slidenum">
              <a:rPr lang="en-GB" smtClean="0"/>
              <a:t>‹#›</a:t>
            </a:fld>
            <a:endParaRPr lang="en-GB"/>
          </a:p>
        </p:txBody>
      </p:sp>
    </p:spTree>
    <p:extLst>
      <p:ext uri="{BB962C8B-B14F-4D97-AF65-F5344CB8AC3E}">
        <p14:creationId xmlns:p14="http://schemas.microsoft.com/office/powerpoint/2010/main" val="19205247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F8F5CE8-5F56-4C98-83F6-5DC4994E7085}" type="datetimeFigureOut">
              <a:rPr lang="en-GB" smtClean="0"/>
              <a:t>16/07/2026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87C8D9A-2110-4842-BE54-64A51CE653FB}" type="slidenum">
              <a:rPr lang="en-GB" smtClean="0"/>
              <a:t>‹#›</a:t>
            </a:fld>
            <a:endParaRPr lang="en-GB"/>
          </a:p>
        </p:txBody>
      </p:sp>
    </p:spTree>
    <p:extLst>
      <p:ext uri="{BB962C8B-B14F-4D97-AF65-F5344CB8AC3E}">
        <p14:creationId xmlns:p14="http://schemas.microsoft.com/office/powerpoint/2010/main" val="3251699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7C8D9A-2110-4842-BE54-64A51CE653FB}" type="slidenum">
              <a:rPr lang="en-GB" smtClean="0"/>
              <a:t>1</a:t>
            </a:fld>
            <a:endParaRPr lang="en-GB"/>
          </a:p>
        </p:txBody>
      </p:sp>
    </p:spTree>
    <p:extLst>
      <p:ext uri="{BB962C8B-B14F-4D97-AF65-F5344CB8AC3E}">
        <p14:creationId xmlns:p14="http://schemas.microsoft.com/office/powerpoint/2010/main" val="2968537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87C8D9A-2110-4842-BE54-64A51CE653FB}" type="slidenum">
              <a:rPr lang="en-GB" smtClean="0"/>
              <a:t>2</a:t>
            </a:fld>
            <a:endParaRPr lang="en-GB"/>
          </a:p>
        </p:txBody>
      </p:sp>
    </p:spTree>
    <p:extLst>
      <p:ext uri="{BB962C8B-B14F-4D97-AF65-F5344CB8AC3E}">
        <p14:creationId xmlns:p14="http://schemas.microsoft.com/office/powerpoint/2010/main" val="1170508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87C8D9A-2110-4842-BE54-64A51CE653FB}" type="slidenum">
              <a:rPr lang="en-GB" smtClean="0"/>
              <a:t>3</a:t>
            </a:fld>
            <a:endParaRPr lang="en-GB"/>
          </a:p>
        </p:txBody>
      </p:sp>
    </p:spTree>
    <p:extLst>
      <p:ext uri="{BB962C8B-B14F-4D97-AF65-F5344CB8AC3E}">
        <p14:creationId xmlns:p14="http://schemas.microsoft.com/office/powerpoint/2010/main" val="2375308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87C8D9A-2110-4842-BE54-64A51CE653FB}" type="slidenum">
              <a:rPr lang="en-GB" smtClean="0"/>
              <a:t>4</a:t>
            </a:fld>
            <a:endParaRPr lang="en-GB"/>
          </a:p>
        </p:txBody>
      </p:sp>
    </p:spTree>
    <p:extLst>
      <p:ext uri="{BB962C8B-B14F-4D97-AF65-F5344CB8AC3E}">
        <p14:creationId xmlns:p14="http://schemas.microsoft.com/office/powerpoint/2010/main" val="29406207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87C8D9A-2110-4842-BE54-64A51CE653FB}" type="slidenum">
              <a:rPr lang="en-GB" smtClean="0"/>
              <a:t>6</a:t>
            </a:fld>
            <a:endParaRPr lang="en-GB"/>
          </a:p>
        </p:txBody>
      </p:sp>
    </p:spTree>
    <p:extLst>
      <p:ext uri="{BB962C8B-B14F-4D97-AF65-F5344CB8AC3E}">
        <p14:creationId xmlns:p14="http://schemas.microsoft.com/office/powerpoint/2010/main" val="1224364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87C8D9A-2110-4842-BE54-64A51CE653FB}" type="slidenum">
              <a:rPr lang="en-GB" smtClean="0"/>
              <a:t>7</a:t>
            </a:fld>
            <a:endParaRPr lang="en-GB"/>
          </a:p>
        </p:txBody>
      </p:sp>
    </p:spTree>
    <p:extLst>
      <p:ext uri="{BB962C8B-B14F-4D97-AF65-F5344CB8AC3E}">
        <p14:creationId xmlns:p14="http://schemas.microsoft.com/office/powerpoint/2010/main" val="29631161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87C8D9A-2110-4842-BE54-64A51CE653FB}" type="slidenum">
              <a:rPr lang="en-GB" smtClean="0"/>
              <a:t>8</a:t>
            </a:fld>
            <a:endParaRPr lang="en-GB"/>
          </a:p>
        </p:txBody>
      </p:sp>
    </p:spTree>
    <p:extLst>
      <p:ext uri="{BB962C8B-B14F-4D97-AF65-F5344CB8AC3E}">
        <p14:creationId xmlns:p14="http://schemas.microsoft.com/office/powerpoint/2010/main" val="17651460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7C8D9A-2110-4842-BE54-64A51CE653FB}" type="slidenum">
              <a:rPr lang="en-GB" smtClean="0"/>
              <a:t>10</a:t>
            </a:fld>
            <a:endParaRPr lang="en-GB"/>
          </a:p>
        </p:txBody>
      </p:sp>
    </p:spTree>
    <p:extLst>
      <p:ext uri="{BB962C8B-B14F-4D97-AF65-F5344CB8AC3E}">
        <p14:creationId xmlns:p14="http://schemas.microsoft.com/office/powerpoint/2010/main" val="2202067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87C8D9A-2110-4842-BE54-64A51CE653FB}" type="slidenum">
              <a:rPr lang="en-GB" smtClean="0"/>
              <a:t>12</a:t>
            </a:fld>
            <a:endParaRPr lang="en-GB"/>
          </a:p>
        </p:txBody>
      </p:sp>
    </p:spTree>
    <p:extLst>
      <p:ext uri="{BB962C8B-B14F-4D97-AF65-F5344CB8AC3E}">
        <p14:creationId xmlns:p14="http://schemas.microsoft.com/office/powerpoint/2010/main" val="10121634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87C8D9A-2110-4842-BE54-64A51CE653FB}" type="slidenum">
              <a:rPr lang="en-GB" smtClean="0"/>
              <a:t>14</a:t>
            </a:fld>
            <a:endParaRPr lang="en-GB"/>
          </a:p>
        </p:txBody>
      </p:sp>
    </p:spTree>
    <p:extLst>
      <p:ext uri="{BB962C8B-B14F-4D97-AF65-F5344CB8AC3E}">
        <p14:creationId xmlns:p14="http://schemas.microsoft.com/office/powerpoint/2010/main" val="225721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7C8D9A-2110-4842-BE54-64A51CE653FB}" type="slidenum">
              <a:rPr lang="en-GB" smtClean="0"/>
              <a:t>16</a:t>
            </a:fld>
            <a:endParaRPr lang="en-GB"/>
          </a:p>
        </p:txBody>
      </p:sp>
    </p:spTree>
    <p:extLst>
      <p:ext uri="{BB962C8B-B14F-4D97-AF65-F5344CB8AC3E}">
        <p14:creationId xmlns:p14="http://schemas.microsoft.com/office/powerpoint/2010/main" val="2354061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325773" y="6117336"/>
            <a:ext cx="857473" cy="365125"/>
          </a:xfrm>
        </p:spPr>
        <p:txBody>
          <a:bodyPr/>
          <a:lstStyle/>
          <a:p>
            <a:fld id="{3BA9EAE3-33A5-43FD-88CB-B6688F9E9661}" type="datetimeFigureOut">
              <a:rPr lang="en-GB" smtClean="0"/>
              <a:t>16/07/2026</a:t>
            </a:fld>
            <a:endParaRPr lang="en-GB"/>
          </a:p>
        </p:txBody>
      </p:sp>
      <p:sp>
        <p:nvSpPr>
          <p:cNvPr id="5" name="Footer Placeholder 4"/>
          <p:cNvSpPr>
            <a:spLocks noGrp="1"/>
          </p:cNvSpPr>
          <p:nvPr>
            <p:ph type="ftr" sz="quarter" idx="11"/>
          </p:nvPr>
        </p:nvSpPr>
        <p:spPr>
          <a:xfrm>
            <a:off x="3623733" y="6117336"/>
            <a:ext cx="3609438" cy="365125"/>
          </a:xfrm>
        </p:spPr>
        <p:txBody>
          <a:bodyPr/>
          <a:lstStyle/>
          <a:p>
            <a:endParaRPr lang="en-GB"/>
          </a:p>
        </p:txBody>
      </p:sp>
      <p:sp>
        <p:nvSpPr>
          <p:cNvPr id="6" name="Slide Number Placeholder 5"/>
          <p:cNvSpPr>
            <a:spLocks noGrp="1"/>
          </p:cNvSpPr>
          <p:nvPr>
            <p:ph type="sldNum" sz="quarter" idx="12"/>
          </p:nvPr>
        </p:nvSpPr>
        <p:spPr>
          <a:xfrm>
            <a:off x="8275320" y="6117336"/>
            <a:ext cx="411480" cy="365125"/>
          </a:xfrm>
        </p:spPr>
        <p:txBody>
          <a:bodyPr/>
          <a:lstStyle/>
          <a:p>
            <a:fld id="{F07B1A21-0C26-4C8B-ACB2-C9269A0FB121}" type="slidenum">
              <a:rPr lang="en-GB" smtClean="0"/>
              <a:t>‹#›</a:t>
            </a:fld>
            <a:endParaRPr lang="en-GB"/>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Tree>
    <p:extLst>
      <p:ext uri="{BB962C8B-B14F-4D97-AF65-F5344CB8AC3E}">
        <p14:creationId xmlns:p14="http://schemas.microsoft.com/office/powerpoint/2010/main" val="3542564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en-US"/>
              <a:t>Click to edit Master title style</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44329" y="6108173"/>
            <a:ext cx="857473" cy="365125"/>
          </a:xfrm>
        </p:spPr>
        <p:txBody>
          <a:bodyPr/>
          <a:lstStyle/>
          <a:p>
            <a:fld id="{3BA9EAE3-33A5-43FD-88CB-B6688F9E9661}" type="datetimeFigureOut">
              <a:rPr lang="en-GB" smtClean="0"/>
              <a:t>16/07/2026</a:t>
            </a:fld>
            <a:endParaRPr lang="en-GB"/>
          </a:p>
        </p:txBody>
      </p:sp>
      <p:sp>
        <p:nvSpPr>
          <p:cNvPr id="5" name="Footer Placeholder 4"/>
          <p:cNvSpPr>
            <a:spLocks noGrp="1"/>
          </p:cNvSpPr>
          <p:nvPr>
            <p:ph type="ftr" sz="quarter" idx="11"/>
          </p:nvPr>
        </p:nvSpPr>
        <p:spPr>
          <a:xfrm>
            <a:off x="1972647" y="6108173"/>
            <a:ext cx="5314517" cy="365125"/>
          </a:xfrm>
        </p:spPr>
        <p:txBody>
          <a:bodyPr/>
          <a:lstStyle/>
          <a:p>
            <a:endParaRPr lang="en-GB"/>
          </a:p>
        </p:txBody>
      </p:sp>
      <p:sp>
        <p:nvSpPr>
          <p:cNvPr id="6" name="Slide Number Placeholder 5"/>
          <p:cNvSpPr>
            <a:spLocks noGrp="1"/>
          </p:cNvSpPr>
          <p:nvPr>
            <p:ph type="sldNum" sz="quarter" idx="12"/>
          </p:nvPr>
        </p:nvSpPr>
        <p:spPr>
          <a:xfrm>
            <a:off x="8258967" y="6108173"/>
            <a:ext cx="427833" cy="365125"/>
          </a:xfrm>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4191568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A9EAE3-33A5-43FD-88CB-B6688F9E9661}"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273317" y="6116070"/>
            <a:ext cx="413483" cy="365125"/>
          </a:xfrm>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3127609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A9EAE3-33A5-43FD-88CB-B6688F9E9661}" type="datetimeFigureOut">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2511935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A9EAE3-33A5-43FD-88CB-B6688F9E9661}" type="datetimeFigureOut">
              <a:rPr lang="en-GB" smtClean="0"/>
              <a:t>16/07/2026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2719026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A9EAE3-33A5-43FD-88CB-B6688F9E9661}" type="datetimeFigureOut">
              <a:rPr lang="en-GB" smtClean="0"/>
              <a:t>16/07/2026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1995374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A9EAE3-33A5-43FD-88CB-B6688F9E9661}" type="datetimeFigureOut">
              <a:rPr lang="en-GB" smtClean="0"/>
              <a:t>16/07/2026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100404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A9EAE3-33A5-43FD-88CB-B6688F9E9661}" type="datetimeFigureOut">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2028160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A9EAE3-33A5-43FD-88CB-B6688F9E9661}" type="datetimeFigureOut">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3259820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A9EAE3-33A5-43FD-88CB-B6688F9E9661}" type="datetimeFigureOut">
              <a:rPr lang="en-GB" smtClean="0"/>
              <a:t>16/07/2026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2507580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A9EAE3-33A5-43FD-88CB-B6688F9E9661}"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28054396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A9EAE3-33A5-43FD-88CB-B6688F9E9661}"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10150655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A9EAE3-33A5-43FD-88CB-B6688F9E9661}"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38670371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A9EAE3-33A5-43FD-88CB-B6688F9E9661}"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55299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A9EAE3-33A5-43FD-88CB-B6688F9E9661}"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32877763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A9EAE3-33A5-43FD-88CB-B6688F9E9661}"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27681493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A9EAE3-33A5-43FD-88CB-B6688F9E9661}" type="datetimeFigureOut">
              <a:rPr lang="en-GB" smtClean="0"/>
              <a:t>16/07/2026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1A21-0C26-4C8B-ACB2-C9269A0FB121}" type="slidenum">
              <a:rPr lang="en-GB" smtClean="0"/>
              <a:t>‹#›</a:t>
            </a:fld>
            <a:endParaRPr lang="en-GB"/>
          </a:p>
        </p:txBody>
      </p:sp>
    </p:spTree>
    <p:extLst>
      <p:ext uri="{BB962C8B-B14F-4D97-AF65-F5344CB8AC3E}">
        <p14:creationId xmlns:p14="http://schemas.microsoft.com/office/powerpoint/2010/main" val="1725626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BA9EAE3-33A5-43FD-88CB-B6688F9E9661}" type="datetimeFigureOut">
              <a:rPr lang="en-GB" smtClean="0"/>
              <a:t>16/07/2026</a:t>
            </a:fld>
            <a:endParaRPr lang="en-GB"/>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07B1A21-0C26-4C8B-ACB2-C9269A0FB121}" type="slidenum">
              <a:rPr lang="en-GB" smtClean="0"/>
              <a:t>‹#›</a:t>
            </a:fld>
            <a:endParaRPr lang="en-GB"/>
          </a:p>
        </p:txBody>
      </p:sp>
    </p:spTree>
    <p:extLst>
      <p:ext uri="{BB962C8B-B14F-4D97-AF65-F5344CB8AC3E}">
        <p14:creationId xmlns:p14="http://schemas.microsoft.com/office/powerpoint/2010/main" val="429124150"/>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tmp"/></Relationships>
</file>

<file path=ppt/slides/_rels/slide9.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image" Target="../media/image13.tmp"/><Relationship Id="rId1" Type="http://schemas.openxmlformats.org/officeDocument/2006/relationships/slideLayout" Target="../slideLayouts/slideLayout2.xml"/><Relationship Id="rId4" Type="http://schemas.openxmlformats.org/officeDocument/2006/relationships/hyperlink" Target="https://www.herne.hants.sch.uk/page/?title=Homework+(Year+3)&amp;pid=147"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microsoft.com/office/2007/relationships/hdphoto" Target="../media/hdphoto1.wdp"/><Relationship Id="rId7"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2.xml"/><Relationship Id="rId6" Type="http://schemas.microsoft.com/office/2007/relationships/hdphoto" Target="../media/hdphoto2.wdp"/><Relationship Id="rId11" Type="http://schemas.microsoft.com/office/2007/relationships/hdphoto" Target="../media/hdphoto4.wdp"/><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image" Target="../media/image16.png"/><Relationship Id="rId9" Type="http://schemas.microsoft.com/office/2007/relationships/hdphoto" Target="../media/hdphoto3.wdp"/></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tmp"/></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admin@hernejunior.com"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16632"/>
            <a:ext cx="8229600" cy="4090466"/>
          </a:xfrm>
        </p:spPr>
        <p:txBody>
          <a:bodyPr>
            <a:noAutofit/>
          </a:bodyPr>
          <a:lstStyle/>
          <a:p>
            <a:r>
              <a:rPr lang="en-GB" sz="6600" dirty="0">
                <a:latin typeface="Maiandra GD" panose="020E0502030308020204" pitchFamily="34" charset="0"/>
              </a:rPr>
              <a:t>Herne Junior School</a:t>
            </a:r>
            <a:br>
              <a:rPr lang="en-GB" sz="6600" dirty="0">
                <a:latin typeface="Maiandra GD" panose="020E0502030308020204" pitchFamily="34" charset="0"/>
              </a:rPr>
            </a:br>
            <a:r>
              <a:rPr lang="en-GB" sz="6600" dirty="0">
                <a:latin typeface="Maiandra GD" panose="020E0502030308020204" pitchFamily="34" charset="0"/>
              </a:rPr>
              <a:t>Year 3</a:t>
            </a:r>
            <a:br>
              <a:rPr lang="en-GB" sz="4800" dirty="0">
                <a:latin typeface="Maiandra GD" panose="020E0502030308020204" pitchFamily="34" charset="0"/>
              </a:rPr>
            </a:br>
            <a:r>
              <a:rPr lang="en-GB" dirty="0">
                <a:latin typeface="Maiandra GD" panose="020E0502030308020204" pitchFamily="34" charset="0"/>
              </a:rPr>
              <a:t>Knowing every child, </a:t>
            </a:r>
            <a:br>
              <a:rPr lang="en-GB" dirty="0">
                <a:latin typeface="Maiandra GD" panose="020E0502030308020204" pitchFamily="34" charset="0"/>
              </a:rPr>
            </a:br>
            <a:r>
              <a:rPr lang="en-GB" dirty="0">
                <a:latin typeface="Maiandra GD" panose="020E0502030308020204" pitchFamily="34" charset="0"/>
              </a:rPr>
              <a:t>Inspiring every mind, </a:t>
            </a:r>
            <a:br>
              <a:rPr lang="en-GB" dirty="0">
                <a:latin typeface="Maiandra GD" panose="020E0502030308020204" pitchFamily="34" charset="0"/>
              </a:rPr>
            </a:br>
            <a:r>
              <a:rPr lang="en-GB" dirty="0">
                <a:latin typeface="Maiandra GD" panose="020E0502030308020204" pitchFamily="34" charset="0"/>
              </a:rPr>
              <a:t>Achieving every day.</a:t>
            </a:r>
          </a:p>
        </p:txBody>
      </p:sp>
      <p:pic>
        <p:nvPicPr>
          <p:cNvPr id="1026" name="Picture 2" descr="20220524_16303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1840" y="4149080"/>
            <a:ext cx="3466480" cy="2606852"/>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8291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11760" y="116632"/>
            <a:ext cx="6840760" cy="5632311"/>
          </a:xfrm>
          <a:prstGeom prst="rect">
            <a:avLst/>
          </a:prstGeom>
          <a:noFill/>
        </p:spPr>
        <p:txBody>
          <a:bodyPr wrap="square" rtlCol="0">
            <a:spAutoFit/>
          </a:bodyPr>
          <a:lstStyle/>
          <a:p>
            <a:endParaRPr lang="en-GB" sz="2400" dirty="0">
              <a:latin typeface="Maiandra GD" panose="020E0502030308020204" pitchFamily="34" charset="0"/>
            </a:endParaRPr>
          </a:p>
          <a:p>
            <a:pPr algn="ctr"/>
            <a:r>
              <a:rPr lang="en-GB" sz="2400" b="1" u="sng" dirty="0">
                <a:latin typeface="Maiandra GD" panose="020E0502030308020204" pitchFamily="34" charset="0"/>
              </a:rPr>
              <a:t>Year 3 Team</a:t>
            </a:r>
          </a:p>
          <a:p>
            <a:pPr algn="ctr"/>
            <a:endParaRPr lang="en-GB" sz="2400" b="1" u="sng" dirty="0">
              <a:latin typeface="Maiandra GD" panose="020E0502030308020204" pitchFamily="34" charset="0"/>
            </a:endParaRPr>
          </a:p>
          <a:p>
            <a:r>
              <a:rPr lang="en-GB" sz="2400" b="1" dirty="0">
                <a:latin typeface="Maiandra GD" panose="020E0502030308020204" pitchFamily="34" charset="0"/>
              </a:rPr>
              <a:t>Ash</a:t>
            </a:r>
            <a:r>
              <a:rPr lang="en-GB" sz="2400" dirty="0">
                <a:latin typeface="Maiandra GD" panose="020E0502030308020204" pitchFamily="34" charset="0"/>
              </a:rPr>
              <a:t>-  	Mrs C Tigwell (Year Leader)</a:t>
            </a:r>
          </a:p>
          <a:p>
            <a:r>
              <a:rPr lang="en-GB" sz="2400" dirty="0">
                <a:latin typeface="Maiandra GD" panose="020E0502030308020204" pitchFamily="34" charset="0"/>
              </a:rPr>
              <a:t>	Miss L </a:t>
            </a:r>
            <a:r>
              <a:rPr lang="en-GB" sz="2400" dirty="0" err="1">
                <a:latin typeface="Maiandra GD" panose="020E0502030308020204" pitchFamily="34" charset="0"/>
              </a:rPr>
              <a:t>Pittaway</a:t>
            </a:r>
            <a:r>
              <a:rPr lang="en-GB" sz="2400" dirty="0">
                <a:latin typeface="Maiandra GD" panose="020E0502030308020204" pitchFamily="34" charset="0"/>
              </a:rPr>
              <a:t> (Trainee Teacher)</a:t>
            </a:r>
          </a:p>
          <a:p>
            <a:r>
              <a:rPr lang="en-GB" sz="2400" dirty="0">
                <a:latin typeface="Maiandra GD" panose="020E0502030308020204" pitchFamily="34" charset="0"/>
              </a:rPr>
              <a:t>	Mrs A </a:t>
            </a:r>
            <a:r>
              <a:rPr lang="en-GB" sz="2400" dirty="0" err="1">
                <a:latin typeface="Maiandra GD" panose="020E0502030308020204" pitchFamily="34" charset="0"/>
              </a:rPr>
              <a:t>Nayton</a:t>
            </a:r>
            <a:r>
              <a:rPr lang="en-GB" sz="2400" dirty="0">
                <a:latin typeface="Maiandra GD" panose="020E0502030308020204" pitchFamily="34" charset="0"/>
              </a:rPr>
              <a:t> (LSA)</a:t>
            </a:r>
          </a:p>
          <a:p>
            <a:endParaRPr lang="en-GB" sz="2400" dirty="0">
              <a:latin typeface="Maiandra GD" panose="020E0502030308020204" pitchFamily="34" charset="0"/>
            </a:endParaRPr>
          </a:p>
          <a:p>
            <a:r>
              <a:rPr lang="en-GB" sz="2400" b="1" dirty="0">
                <a:latin typeface="Maiandra GD" panose="020E0502030308020204" pitchFamily="34" charset="0"/>
              </a:rPr>
              <a:t>Fir</a:t>
            </a:r>
            <a:r>
              <a:rPr lang="en-GB" sz="2400" dirty="0">
                <a:latin typeface="Maiandra GD" panose="020E0502030308020204" pitchFamily="34" charset="0"/>
              </a:rPr>
              <a:t>- 	Miss H Jordan-Norris (teacher)</a:t>
            </a:r>
          </a:p>
          <a:p>
            <a:r>
              <a:rPr lang="en-GB" sz="2400" dirty="0">
                <a:latin typeface="Maiandra GD" panose="020E0502030308020204" pitchFamily="34" charset="0"/>
              </a:rPr>
              <a:t>      	Mrs J Matthews (LSA)</a:t>
            </a:r>
          </a:p>
          <a:p>
            <a:r>
              <a:rPr lang="en-GB" sz="2400" dirty="0">
                <a:latin typeface="Maiandra GD" panose="020E0502030308020204" pitchFamily="34" charset="0"/>
              </a:rPr>
              <a:t>		</a:t>
            </a:r>
          </a:p>
          <a:p>
            <a:r>
              <a:rPr lang="en-GB" sz="2400" b="1" dirty="0">
                <a:latin typeface="Maiandra GD" panose="020E0502030308020204" pitchFamily="34" charset="0"/>
              </a:rPr>
              <a:t>Elm</a:t>
            </a:r>
            <a:r>
              <a:rPr lang="en-GB" sz="2400" dirty="0">
                <a:latin typeface="Maiandra GD" panose="020E0502030308020204" pitchFamily="34" charset="0"/>
              </a:rPr>
              <a:t>-  	Mrs H Keenan (teacher)</a:t>
            </a:r>
          </a:p>
          <a:p>
            <a:r>
              <a:rPr lang="en-GB" sz="2400" dirty="0">
                <a:latin typeface="Maiandra GD" panose="020E0502030308020204" pitchFamily="34" charset="0"/>
              </a:rPr>
              <a:t>	Mrs Y Lacey (LSA)</a:t>
            </a:r>
          </a:p>
          <a:p>
            <a:endParaRPr lang="en-GB" sz="2400" dirty="0">
              <a:latin typeface="Maiandra GD" panose="020E0502030308020204" pitchFamily="34" charset="0"/>
            </a:endParaRPr>
          </a:p>
          <a:p>
            <a:r>
              <a:rPr lang="en-GB" sz="2400" b="1" dirty="0">
                <a:latin typeface="Maiandra GD" panose="020E0502030308020204" pitchFamily="34" charset="0"/>
              </a:rPr>
              <a:t>Oak</a:t>
            </a:r>
            <a:r>
              <a:rPr lang="en-GB" sz="2400" dirty="0">
                <a:latin typeface="Maiandra GD" panose="020E0502030308020204" pitchFamily="34" charset="0"/>
              </a:rPr>
              <a:t>- 	Mrs T Mackenzie (teacher)</a:t>
            </a:r>
          </a:p>
          <a:p>
            <a:r>
              <a:rPr lang="en-GB" sz="2400" dirty="0">
                <a:latin typeface="Maiandra GD" panose="020E0502030308020204" pitchFamily="34" charset="0"/>
              </a:rPr>
              <a:t>	Mrs I </a:t>
            </a:r>
            <a:r>
              <a:rPr lang="en-GB" sz="2400" dirty="0" err="1">
                <a:latin typeface="Maiandra GD" panose="020E0502030308020204" pitchFamily="34" charset="0"/>
              </a:rPr>
              <a:t>Kopeichycov</a:t>
            </a:r>
            <a:r>
              <a:rPr lang="en-GB" sz="2400" dirty="0">
                <a:latin typeface="Maiandra GD" panose="020E0502030308020204" pitchFamily="34" charset="0"/>
              </a:rPr>
              <a:t> (LSA)</a:t>
            </a:r>
          </a:p>
        </p:txBody>
      </p:sp>
    </p:spTree>
    <p:extLst>
      <p:ext uri="{BB962C8B-B14F-4D97-AF65-F5344CB8AC3E}">
        <p14:creationId xmlns:p14="http://schemas.microsoft.com/office/powerpoint/2010/main" val="26275505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71400"/>
            <a:ext cx="7704667" cy="1315615"/>
          </a:xfrm>
        </p:spPr>
        <p:txBody>
          <a:bodyPr/>
          <a:lstStyle/>
          <a:p>
            <a:r>
              <a:rPr lang="en-GB" sz="5400" dirty="0">
                <a:latin typeface="Maiandra GD" panose="020E0502030308020204" pitchFamily="34" charset="0"/>
              </a:rPr>
              <a:t>Daily Uniform</a:t>
            </a:r>
            <a:endParaRPr lang="en-GB" dirty="0">
              <a:latin typeface="Maiandra GD" panose="020E0502030308020204" pitchFamily="34" charset="0"/>
            </a:endParaRPr>
          </a:p>
        </p:txBody>
      </p:sp>
      <p:sp>
        <p:nvSpPr>
          <p:cNvPr id="3" name="Content Placeholder 2"/>
          <p:cNvSpPr>
            <a:spLocks noGrp="1"/>
          </p:cNvSpPr>
          <p:nvPr>
            <p:ph idx="1"/>
          </p:nvPr>
        </p:nvSpPr>
        <p:spPr>
          <a:xfrm>
            <a:off x="1475656" y="4005064"/>
            <a:ext cx="7524328" cy="2204864"/>
          </a:xfrm>
        </p:spPr>
        <p:txBody>
          <a:bodyPr>
            <a:normAutofit fontScale="62500" lnSpcReduction="20000"/>
          </a:bodyPr>
          <a:lstStyle/>
          <a:p>
            <a:r>
              <a:rPr lang="en-GB" dirty="0">
                <a:latin typeface="Maiandra GD" panose="020E0502030308020204" pitchFamily="34" charset="0"/>
              </a:rPr>
              <a:t>Please make sure that all uniform is fully named and regularly checked that the name is still present</a:t>
            </a:r>
          </a:p>
          <a:p>
            <a:r>
              <a:rPr lang="en-GB" dirty="0">
                <a:latin typeface="Maiandra GD" panose="020E0502030308020204" pitchFamily="34" charset="0"/>
              </a:rPr>
              <a:t>Black school shoes (not trainers)</a:t>
            </a:r>
          </a:p>
          <a:p>
            <a:r>
              <a:rPr lang="en-GB" dirty="0">
                <a:latin typeface="Maiandra GD" panose="020E0502030308020204" pitchFamily="34" charset="0"/>
              </a:rPr>
              <a:t>Long hair tied back</a:t>
            </a:r>
          </a:p>
          <a:p>
            <a:r>
              <a:rPr lang="en-GB" dirty="0">
                <a:latin typeface="Maiandra GD" panose="020E0502030308020204" pitchFamily="34" charset="0"/>
              </a:rPr>
              <a:t>Simple stud earrings </a:t>
            </a:r>
          </a:p>
          <a:p>
            <a:r>
              <a:rPr lang="en-GB" dirty="0">
                <a:latin typeface="Maiandra GD" panose="020E0502030308020204" pitchFamily="34" charset="0"/>
              </a:rPr>
              <a:t>No nail varnish</a:t>
            </a:r>
          </a:p>
          <a:p>
            <a:r>
              <a:rPr lang="en-GB" dirty="0">
                <a:latin typeface="Maiandra GD" panose="020E0502030308020204" pitchFamily="34" charset="0"/>
              </a:rPr>
              <a:t>Please see the School Uniform Policy for more information (on our website)</a:t>
            </a: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2193" t="15595" r="13122" b="32343"/>
          <a:stretch/>
        </p:blipFill>
        <p:spPr bwMode="auto">
          <a:xfrm>
            <a:off x="2699792" y="980728"/>
            <a:ext cx="3996349" cy="2886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14580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99392"/>
            <a:ext cx="7704667" cy="1315615"/>
          </a:xfrm>
        </p:spPr>
        <p:txBody>
          <a:bodyPr/>
          <a:lstStyle/>
          <a:p>
            <a:r>
              <a:rPr lang="en-GB" sz="5400" dirty="0">
                <a:latin typeface="Maiandra GD" panose="020E0502030308020204" pitchFamily="34" charset="0"/>
              </a:rPr>
              <a:t>PE Uniform</a:t>
            </a:r>
            <a:endParaRPr lang="en-GB" dirty="0">
              <a:latin typeface="Maiandra GD" panose="020E0502030308020204" pitchFamily="34" charset="0"/>
            </a:endParaRPr>
          </a:p>
        </p:txBody>
      </p:sp>
      <p:sp>
        <p:nvSpPr>
          <p:cNvPr id="3" name="Content Placeholder 2"/>
          <p:cNvSpPr>
            <a:spLocks noGrp="1"/>
          </p:cNvSpPr>
          <p:nvPr>
            <p:ph idx="1"/>
          </p:nvPr>
        </p:nvSpPr>
        <p:spPr>
          <a:xfrm>
            <a:off x="1259632" y="3789040"/>
            <a:ext cx="8064707" cy="2852936"/>
          </a:xfrm>
        </p:spPr>
        <p:txBody>
          <a:bodyPr>
            <a:normAutofit fontScale="70000" lnSpcReduction="20000"/>
          </a:bodyPr>
          <a:lstStyle/>
          <a:p>
            <a:r>
              <a:rPr lang="en-GB" dirty="0">
                <a:latin typeface="Maiandra GD" panose="020E0502030308020204" pitchFamily="34" charset="0"/>
              </a:rPr>
              <a:t>Please provide your children with the following named items of uniform:</a:t>
            </a:r>
          </a:p>
          <a:p>
            <a:pPr lvl="1"/>
            <a:r>
              <a:rPr lang="en-GB" dirty="0">
                <a:latin typeface="Maiandra GD" panose="020E0502030308020204" pitchFamily="34" charset="0"/>
              </a:rPr>
              <a:t>Black shorts and/or tracksuit bottoms</a:t>
            </a:r>
          </a:p>
          <a:p>
            <a:pPr lvl="1"/>
            <a:r>
              <a:rPr lang="en-GB" dirty="0">
                <a:latin typeface="Maiandra GD" panose="020E0502030308020204" pitchFamily="34" charset="0"/>
              </a:rPr>
              <a:t>Herne green PE top (does not need to have the school logo)</a:t>
            </a:r>
          </a:p>
          <a:p>
            <a:pPr lvl="1"/>
            <a:r>
              <a:rPr lang="en-GB" dirty="0">
                <a:latin typeface="Maiandra GD" panose="020E0502030308020204" pitchFamily="34" charset="0"/>
              </a:rPr>
              <a:t>Black zip jumper or hoodie</a:t>
            </a:r>
          </a:p>
          <a:p>
            <a:pPr lvl="1"/>
            <a:r>
              <a:rPr lang="en-GB" dirty="0">
                <a:latin typeface="Maiandra GD" panose="020E0502030308020204" pitchFamily="34" charset="0"/>
              </a:rPr>
              <a:t>Black plimsolls for indoor PE</a:t>
            </a:r>
          </a:p>
          <a:p>
            <a:pPr lvl="1"/>
            <a:r>
              <a:rPr lang="en-GB" dirty="0">
                <a:latin typeface="Maiandra GD" panose="020E0502030308020204" pitchFamily="34" charset="0"/>
              </a:rPr>
              <a:t>Plain trainers for outdoor PE</a:t>
            </a:r>
          </a:p>
          <a:p>
            <a:r>
              <a:rPr lang="en-GB" dirty="0">
                <a:latin typeface="Maiandra GD" panose="020E0502030308020204" pitchFamily="34" charset="0"/>
              </a:rPr>
              <a:t>Long hair must be tied back and all jewellery removed or taped</a:t>
            </a:r>
          </a:p>
          <a:p>
            <a:r>
              <a:rPr lang="en-GB" dirty="0">
                <a:latin typeface="Maiandra GD" panose="020E0502030308020204" pitchFamily="34" charset="0"/>
              </a:rPr>
              <a:t>Children to come to school in their PE uniforms on a Tuesday and Thursday</a:t>
            </a:r>
          </a:p>
        </p:txBody>
      </p:sp>
      <p:pic>
        <p:nvPicPr>
          <p:cNvPr id="1026" name="Picture 2" descr="Image preview"/>
          <p:cNvPicPr>
            <a:picLocks noChangeAspect="1" noChangeArrowheads="1"/>
          </p:cNvPicPr>
          <p:nvPr/>
        </p:nvPicPr>
        <p:blipFill rotWithShape="1">
          <a:blip r:embed="rId3">
            <a:extLst>
              <a:ext uri="{28A0092B-C50C-407E-A947-70E740481C1C}">
                <a14:useLocalDpi xmlns:a14="http://schemas.microsoft.com/office/drawing/2010/main" val="0"/>
              </a:ext>
            </a:extLst>
          </a:blip>
          <a:srcRect l="12560" t="9778" r="15846" b="6647"/>
          <a:stretch/>
        </p:blipFill>
        <p:spPr bwMode="auto">
          <a:xfrm>
            <a:off x="2843808" y="908720"/>
            <a:ext cx="3816424" cy="3038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321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734D1-5EA4-4FF2-9595-8F3E7EB77034}"/>
              </a:ext>
            </a:extLst>
          </p:cNvPr>
          <p:cNvSpPr>
            <a:spLocks noGrp="1"/>
          </p:cNvSpPr>
          <p:nvPr>
            <p:ph type="title"/>
          </p:nvPr>
        </p:nvSpPr>
        <p:spPr>
          <a:xfrm>
            <a:off x="719666" y="188640"/>
            <a:ext cx="7704667" cy="955575"/>
          </a:xfrm>
        </p:spPr>
        <p:txBody>
          <a:bodyPr/>
          <a:lstStyle/>
          <a:p>
            <a:r>
              <a:rPr lang="en-GB" dirty="0">
                <a:latin typeface="Maiandra GD" panose="020E0502030308020204" pitchFamily="34" charset="0"/>
              </a:rPr>
              <a:t>Woodland Wonders</a:t>
            </a:r>
            <a:endParaRPr lang="en-GB" dirty="0"/>
          </a:p>
        </p:txBody>
      </p:sp>
      <p:sp>
        <p:nvSpPr>
          <p:cNvPr id="3" name="Content Placeholder 2">
            <a:extLst>
              <a:ext uri="{FF2B5EF4-FFF2-40B4-BE49-F238E27FC236}">
                <a16:creationId xmlns:a16="http://schemas.microsoft.com/office/drawing/2014/main" id="{B614C227-A906-4680-B6B1-1E8154937DC2}"/>
              </a:ext>
            </a:extLst>
          </p:cNvPr>
          <p:cNvSpPr>
            <a:spLocks noGrp="1"/>
          </p:cNvSpPr>
          <p:nvPr>
            <p:ph idx="1"/>
          </p:nvPr>
        </p:nvSpPr>
        <p:spPr>
          <a:xfrm>
            <a:off x="1115616" y="1988840"/>
            <a:ext cx="7704667" cy="3332816"/>
          </a:xfrm>
        </p:spPr>
        <p:txBody>
          <a:bodyPr>
            <a:normAutofit fontScale="25000" lnSpcReduction="20000"/>
          </a:bodyPr>
          <a:lstStyle/>
          <a:p>
            <a:pPr rtl="0"/>
            <a:r>
              <a:rPr lang="en-GB" sz="6400" dirty="0">
                <a:latin typeface="Maiandra GD" panose="020E0502030308020204" pitchFamily="34" charset="0"/>
                <a:cs typeface="Calibri"/>
              </a:rPr>
              <a:t>Children will take part in 9 weeks of Woodland Wonders throughout the year. An email will sent to you with further information for this.</a:t>
            </a:r>
          </a:p>
          <a:p>
            <a:r>
              <a:rPr lang="en-GB" sz="6400" dirty="0">
                <a:latin typeface="Maiandra GD" panose="020E0502030308020204" pitchFamily="34" charset="0"/>
              </a:rPr>
              <a:t>To ensure your child is comfortable, warm and prepared, please send your child to school with appropriate clothes for Woodland Wonders and the season. There is no such thing as bad weather, just poor kit. We will be outside come rain or shine!</a:t>
            </a:r>
          </a:p>
          <a:p>
            <a:r>
              <a:rPr lang="en-GB" sz="6400" dirty="0">
                <a:latin typeface="Maiandra GD" panose="020E0502030308020204" pitchFamily="34" charset="0"/>
              </a:rPr>
              <a:t>They are likely to get muddy and/or wet so it must be separate to their school uniform. </a:t>
            </a:r>
          </a:p>
          <a:p>
            <a:r>
              <a:rPr lang="en-GB" sz="6400" dirty="0">
                <a:latin typeface="Maiandra GD" panose="020E0502030308020204" pitchFamily="34" charset="0"/>
              </a:rPr>
              <a:t>We suggest they have a bag for their boots/wellies and a bag for their Woodland Wonders clothes. Please ensure that all items including their bag are named.</a:t>
            </a:r>
          </a:p>
          <a:p>
            <a:r>
              <a:rPr lang="en-GB" sz="6400" dirty="0">
                <a:latin typeface="Maiandra GD" panose="020E0502030308020204" pitchFamily="34" charset="0"/>
              </a:rPr>
              <a:t>If you think any of this will be a problem, please speak to your child’s class teacher in advance of them starting Woodland Wonders. We are able to support with some items.</a:t>
            </a:r>
          </a:p>
          <a:p>
            <a:pPr rtl="0"/>
            <a:endParaRPr lang="en-GB" sz="2400" dirty="0">
              <a:latin typeface="Maiandra GD" panose="020E0502030308020204" pitchFamily="34" charset="0"/>
              <a:cs typeface="Calibri"/>
            </a:endParaRPr>
          </a:p>
        </p:txBody>
      </p:sp>
    </p:spTree>
    <p:extLst>
      <p:ext uri="{BB962C8B-B14F-4D97-AF65-F5344CB8AC3E}">
        <p14:creationId xmlns:p14="http://schemas.microsoft.com/office/powerpoint/2010/main" val="2796495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243607"/>
          </a:xfrm>
        </p:spPr>
        <p:txBody>
          <a:bodyPr>
            <a:normAutofit fontScale="90000"/>
          </a:bodyPr>
          <a:lstStyle/>
          <a:p>
            <a:r>
              <a:rPr lang="en-GB" sz="4800" dirty="0">
                <a:latin typeface="Maiandra GD" panose="020E0502030308020204" pitchFamily="34" charset="0"/>
              </a:rPr>
              <a:t>Water Bottles, Snacks &amp; Bags</a:t>
            </a:r>
          </a:p>
        </p:txBody>
      </p:sp>
      <p:sp>
        <p:nvSpPr>
          <p:cNvPr id="3" name="Content Placeholder 2"/>
          <p:cNvSpPr>
            <a:spLocks noGrp="1"/>
          </p:cNvSpPr>
          <p:nvPr>
            <p:ph idx="1"/>
          </p:nvPr>
        </p:nvSpPr>
        <p:spPr>
          <a:xfrm>
            <a:off x="1043608" y="1700808"/>
            <a:ext cx="7704667" cy="3332816"/>
          </a:xfrm>
        </p:spPr>
        <p:txBody>
          <a:bodyPr>
            <a:normAutofit fontScale="77500" lnSpcReduction="20000"/>
          </a:bodyPr>
          <a:lstStyle/>
          <a:p>
            <a:r>
              <a:rPr lang="en-GB" dirty="0">
                <a:latin typeface="Maiandra GD" panose="020E0502030308020204" pitchFamily="34" charset="0"/>
              </a:rPr>
              <a:t>Please make sure they are all clearly named and please check regularly and rename if needed!</a:t>
            </a:r>
          </a:p>
          <a:p>
            <a:r>
              <a:rPr lang="en-GB" dirty="0">
                <a:latin typeface="Maiandra GD" panose="020E0502030308020204" pitchFamily="34" charset="0"/>
              </a:rPr>
              <a:t>Healthy snacks only (e.g. fruit/vegetable based). We are a nut-free school, so please check the snack first.</a:t>
            </a:r>
          </a:p>
          <a:p>
            <a:r>
              <a:rPr lang="en-GB" dirty="0">
                <a:latin typeface="Maiandra GD" panose="020E0502030308020204" pitchFamily="34" charset="0"/>
              </a:rPr>
              <a:t>A small pencil case, including colour pencils (6-12 colours), small ruler (6 inch), rubber, pencil sharpener &amp; </a:t>
            </a:r>
            <a:r>
              <a:rPr lang="en-GB" b="1" dirty="0">
                <a:latin typeface="Maiandra GD" panose="020E0502030308020204" pitchFamily="34" charset="0"/>
              </a:rPr>
              <a:t>a glue stick</a:t>
            </a:r>
            <a:r>
              <a:rPr lang="en-GB" dirty="0">
                <a:latin typeface="Maiandra GD" panose="020E0502030308020204" pitchFamily="34" charset="0"/>
              </a:rPr>
              <a:t>. Herne will provide writing pencils and pens.  Please check this regularly throughout the year and top up as necessary.</a:t>
            </a:r>
          </a:p>
          <a:p>
            <a:r>
              <a:rPr lang="en-GB" dirty="0">
                <a:latin typeface="Maiandra GD" panose="020E0502030308020204" pitchFamily="34" charset="0"/>
              </a:rPr>
              <a:t>Please use a suitable sized bag, due to limited space in the cloakroom and classrooms. There are 120 children with school bags and the cloakroom needs to stay tidy. Draw string bags are best!</a:t>
            </a:r>
          </a:p>
        </p:txBody>
      </p:sp>
      <p:grpSp>
        <p:nvGrpSpPr>
          <p:cNvPr id="8" name="Group 7"/>
          <p:cNvGrpSpPr/>
          <p:nvPr/>
        </p:nvGrpSpPr>
        <p:grpSpPr>
          <a:xfrm>
            <a:off x="1979712" y="5301208"/>
            <a:ext cx="5793514" cy="1224137"/>
            <a:chOff x="1979712" y="5301208"/>
            <a:chExt cx="5793514" cy="1224137"/>
          </a:xfrm>
        </p:grpSpPr>
        <p:pic>
          <p:nvPicPr>
            <p:cNvPr id="4" name="Picture 3" descr="Simple Purple Pencil Case, Small Modern Zipper ... - Folksy"/>
            <p:cNvPicPr/>
            <p:nvPr/>
          </p:nvPicPr>
          <p:blipFill rotWithShape="1">
            <a:blip r:embed="rId3" cstate="print">
              <a:extLst>
                <a:ext uri="{28A0092B-C50C-407E-A947-70E740481C1C}">
                  <a14:useLocalDpi xmlns:a14="http://schemas.microsoft.com/office/drawing/2010/main" val="0"/>
                </a:ext>
              </a:extLst>
            </a:blip>
            <a:srcRect t="10666" b="12036"/>
            <a:stretch/>
          </p:blipFill>
          <p:spPr bwMode="auto">
            <a:xfrm>
              <a:off x="4941034" y="5301208"/>
              <a:ext cx="1503174" cy="1224136"/>
            </a:xfrm>
            <a:prstGeom prst="rect">
              <a:avLst/>
            </a:prstGeom>
            <a:noFill/>
            <a:ln>
              <a:noFill/>
            </a:ln>
            <a:extLst>
              <a:ext uri="{53640926-AAD7-44D8-BBD7-CCE9431645EC}">
                <a14:shadowObscured xmlns:a14="http://schemas.microsoft.com/office/drawing/2010/main"/>
              </a:ext>
            </a:extLst>
          </p:spPr>
        </p:pic>
        <p:pic>
          <p:nvPicPr>
            <p:cNvPr id="5" name="Picture 4"/>
            <p:cNvPicPr/>
            <p:nvPr/>
          </p:nvPicPr>
          <p:blipFill rotWithShape="1">
            <a:blip r:embed="rId4" cstate="print">
              <a:extLst>
                <a:ext uri="{28A0092B-C50C-407E-A947-70E740481C1C}">
                  <a14:useLocalDpi xmlns:a14="http://schemas.microsoft.com/office/drawing/2010/main" val="0"/>
                </a:ext>
              </a:extLst>
            </a:blip>
            <a:srcRect l="14110" t="37124" r="51462" b="21990"/>
            <a:stretch/>
          </p:blipFill>
          <p:spPr bwMode="auto">
            <a:xfrm>
              <a:off x="1979712" y="5301209"/>
              <a:ext cx="1427604" cy="1224136"/>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5" cstate="print">
              <a:extLst>
                <a:ext uri="{28A0092B-C50C-407E-A947-70E740481C1C}">
                  <a14:useLocalDpi xmlns:a14="http://schemas.microsoft.com/office/drawing/2010/main" val="0"/>
                </a:ext>
              </a:extLst>
            </a:blip>
            <a:srcRect l="20882" t="38128" r="51322" b="22491"/>
            <a:stretch/>
          </p:blipFill>
          <p:spPr bwMode="auto">
            <a:xfrm>
              <a:off x="6516216" y="5301208"/>
              <a:ext cx="1257010" cy="1224136"/>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6" cstate="print">
              <a:extLst>
                <a:ext uri="{28A0092B-C50C-407E-A947-70E740481C1C}">
                  <a14:useLocalDpi xmlns:a14="http://schemas.microsoft.com/office/drawing/2010/main" val="0"/>
                </a:ext>
              </a:extLst>
            </a:blip>
            <a:srcRect l="21729" t="37124" r="54426" b="35284"/>
            <a:stretch/>
          </p:blipFill>
          <p:spPr bwMode="auto">
            <a:xfrm>
              <a:off x="3481800" y="5314130"/>
              <a:ext cx="1402913" cy="1188111"/>
            </a:xfrm>
            <a:prstGeom prst="rect">
              <a:avLst/>
            </a:prstGeom>
            <a:ln>
              <a:noFill/>
            </a:ln>
            <a:extLst>
              <a:ext uri="{53640926-AAD7-44D8-BBD7-CCE9431645EC}">
                <a14:shadowObscured xmlns:a14="http://schemas.microsoft.com/office/drawing/2010/main"/>
              </a:ext>
            </a:extLst>
          </p:spPr>
        </p:pic>
      </p:grpSp>
    </p:spTree>
    <p:extLst>
      <p:ext uri="{BB962C8B-B14F-4D97-AF65-F5344CB8AC3E}">
        <p14:creationId xmlns:p14="http://schemas.microsoft.com/office/powerpoint/2010/main" val="1615238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0"/>
            <a:ext cx="7704667" cy="1099591"/>
          </a:xfrm>
        </p:spPr>
        <p:txBody>
          <a:bodyPr>
            <a:normAutofit/>
          </a:bodyPr>
          <a:lstStyle/>
          <a:p>
            <a:r>
              <a:rPr lang="en-GB" sz="4400" dirty="0">
                <a:latin typeface="Maiandra GD" panose="020E0502030308020204" pitchFamily="34" charset="0"/>
              </a:rPr>
              <a:t>Reading</a:t>
            </a:r>
          </a:p>
        </p:txBody>
      </p:sp>
      <p:sp>
        <p:nvSpPr>
          <p:cNvPr id="3" name="Content Placeholder 2"/>
          <p:cNvSpPr>
            <a:spLocks noGrp="1"/>
          </p:cNvSpPr>
          <p:nvPr>
            <p:ph idx="1"/>
          </p:nvPr>
        </p:nvSpPr>
        <p:spPr>
          <a:xfrm>
            <a:off x="638374" y="980728"/>
            <a:ext cx="4437682" cy="5112568"/>
          </a:xfrm>
        </p:spPr>
        <p:txBody>
          <a:bodyPr>
            <a:normAutofit/>
          </a:bodyPr>
          <a:lstStyle/>
          <a:p>
            <a:r>
              <a:rPr lang="en-GB" sz="1600" dirty="0">
                <a:latin typeface="Maiandra GD" panose="020E0502030308020204" pitchFamily="34" charset="0"/>
              </a:rPr>
              <a:t>Children are expected to read and record a </a:t>
            </a:r>
            <a:r>
              <a:rPr lang="en-GB" sz="1600" b="1" dirty="0">
                <a:latin typeface="Maiandra GD" panose="020E0502030308020204" pitchFamily="34" charset="0"/>
              </a:rPr>
              <a:t>minimum of 5 days each week </a:t>
            </a:r>
            <a:r>
              <a:rPr lang="en-GB" sz="1600" dirty="0">
                <a:latin typeface="Maiandra GD" panose="020E0502030308020204" pitchFamily="34" charset="0"/>
              </a:rPr>
              <a:t>for at least </a:t>
            </a:r>
            <a:r>
              <a:rPr lang="en-GB" sz="1600" b="1" dirty="0">
                <a:latin typeface="Maiandra GD" panose="020E0502030308020204" pitchFamily="34" charset="0"/>
              </a:rPr>
              <a:t>10 minutes</a:t>
            </a:r>
            <a:r>
              <a:rPr lang="en-GB" sz="1600" dirty="0">
                <a:latin typeface="Maiandra GD" panose="020E0502030308020204" pitchFamily="34" charset="0"/>
              </a:rPr>
              <a:t> a time. </a:t>
            </a:r>
          </a:p>
          <a:p>
            <a:r>
              <a:rPr lang="en-GB" sz="1600" dirty="0">
                <a:latin typeface="Maiandra GD" panose="020E0502030308020204" pitchFamily="34" charset="0"/>
              </a:rPr>
              <a:t>Library books are also available to take home and you can visit our library with your child after school. Each class has a timetabled slot to visit during the week.</a:t>
            </a:r>
          </a:p>
          <a:p>
            <a:r>
              <a:rPr lang="en-GB" sz="1600" dirty="0">
                <a:latin typeface="Maiandra GD" panose="020E0502030308020204" pitchFamily="34" charset="0"/>
              </a:rPr>
              <a:t>We use the recorded reading in the School-Home Link books to calculate the children’s reading miles. These are rewarded every term with a certificate  (averages 6 times reading per week).</a:t>
            </a:r>
          </a:p>
          <a:p>
            <a:pPr marL="0" indent="0">
              <a:buNone/>
            </a:pPr>
            <a:endParaRPr lang="en-GB" sz="1600" dirty="0">
              <a:latin typeface="Maiandra GD" panose="020E0502030308020204" pitchFamily="34" charset="0"/>
            </a:endParaRPr>
          </a:p>
        </p:txBody>
      </p:sp>
      <p:sp>
        <p:nvSpPr>
          <p:cNvPr id="5" name="TextBox 4"/>
          <p:cNvSpPr txBox="1"/>
          <p:nvPr/>
        </p:nvSpPr>
        <p:spPr>
          <a:xfrm>
            <a:off x="1861840" y="5719392"/>
            <a:ext cx="6984776" cy="584775"/>
          </a:xfrm>
          <a:prstGeom prst="rect">
            <a:avLst/>
          </a:prstGeom>
          <a:noFill/>
        </p:spPr>
        <p:txBody>
          <a:bodyPr wrap="square" rtlCol="0">
            <a:spAutoFit/>
          </a:bodyPr>
          <a:lstStyle/>
          <a:p>
            <a:r>
              <a:rPr lang="en-GB" sz="1600" dirty="0">
                <a:latin typeface="Maiandra GD" panose="020E0502030308020204" pitchFamily="34" charset="0"/>
              </a:rPr>
              <a:t>We also offer a </a:t>
            </a:r>
            <a:r>
              <a:rPr lang="en-GB" sz="1600" dirty="0" err="1">
                <a:latin typeface="Maiandra GD" panose="020E0502030308020204" pitchFamily="34" charset="0"/>
              </a:rPr>
              <a:t>RWInc</a:t>
            </a:r>
            <a:r>
              <a:rPr lang="en-GB" sz="1600" dirty="0">
                <a:latin typeface="Maiandra GD" panose="020E0502030308020204" pitchFamily="34" charset="0"/>
              </a:rPr>
              <a:t> programme for children who need additional support with phonics - 8.50-9.30. </a:t>
            </a:r>
          </a:p>
        </p:txBody>
      </p:sp>
      <p:pic>
        <p:nvPicPr>
          <p:cNvPr id="17" name="Picture 4" descr="Image.jpeg">
            <a:extLst>
              <a:ext uri="{FF2B5EF4-FFF2-40B4-BE49-F238E27FC236}">
                <a16:creationId xmlns:a16="http://schemas.microsoft.com/office/drawing/2014/main" id="{A44642FA-4977-413F-822A-E2891C5EAAD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188" r="5641" b="45942"/>
          <a:stretch/>
        </p:blipFill>
        <p:spPr bwMode="auto">
          <a:xfrm rot="16200000">
            <a:off x="5525645" y="2691381"/>
            <a:ext cx="3144523" cy="217149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Image.jpeg">
            <a:extLst>
              <a:ext uri="{FF2B5EF4-FFF2-40B4-BE49-F238E27FC236}">
                <a16:creationId xmlns:a16="http://schemas.microsoft.com/office/drawing/2014/main" id="{13D64D74-325B-401E-BF78-A462269265B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7357772">
            <a:off x="6898958" y="387931"/>
            <a:ext cx="1748392" cy="2241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078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116632"/>
            <a:ext cx="7704667" cy="955575"/>
          </a:xfrm>
        </p:spPr>
        <p:txBody>
          <a:bodyPr>
            <a:normAutofit fontScale="90000"/>
          </a:bodyPr>
          <a:lstStyle/>
          <a:p>
            <a:r>
              <a:rPr lang="en-GB" sz="6600" dirty="0">
                <a:latin typeface="Maiandra GD" panose="020E0502030308020204" pitchFamily="34" charset="0"/>
              </a:rPr>
              <a:t>Homework</a:t>
            </a:r>
          </a:p>
        </p:txBody>
      </p:sp>
      <p:sp>
        <p:nvSpPr>
          <p:cNvPr id="3" name="Content Placeholder 2"/>
          <p:cNvSpPr>
            <a:spLocks noGrp="1"/>
          </p:cNvSpPr>
          <p:nvPr>
            <p:ph idx="1"/>
          </p:nvPr>
        </p:nvSpPr>
        <p:spPr>
          <a:xfrm>
            <a:off x="1043608" y="908720"/>
            <a:ext cx="7992888" cy="5760640"/>
          </a:xfrm>
        </p:spPr>
        <p:txBody>
          <a:bodyPr>
            <a:normAutofit fontScale="92500" lnSpcReduction="10000"/>
          </a:bodyPr>
          <a:lstStyle/>
          <a:p>
            <a:r>
              <a:rPr lang="en-GB" dirty="0">
                <a:latin typeface="Maiandra GD" panose="020E0502030308020204" pitchFamily="34" charset="0"/>
              </a:rPr>
              <a:t>Set on a Friday, completed by the following Friday. All homework is digital.</a:t>
            </a:r>
          </a:p>
          <a:p>
            <a:r>
              <a:rPr lang="en-GB" b="1" dirty="0">
                <a:latin typeface="Maiandra GD" panose="020E0502030308020204" pitchFamily="34" charset="0"/>
              </a:rPr>
              <a:t>Spellings</a:t>
            </a:r>
            <a:r>
              <a:rPr lang="en-GB" dirty="0">
                <a:latin typeface="Maiandra GD" panose="020E0502030308020204" pitchFamily="34" charset="0"/>
              </a:rPr>
              <a:t> – a list is set on </a:t>
            </a:r>
            <a:r>
              <a:rPr lang="en-GB" b="1" dirty="0">
                <a:latin typeface="Maiandra GD" panose="020E0502030308020204" pitchFamily="34" charset="0"/>
              </a:rPr>
              <a:t>Spelling Shed </a:t>
            </a:r>
            <a:r>
              <a:rPr lang="en-GB" dirty="0">
                <a:latin typeface="Maiandra GD" panose="020E0502030308020204" pitchFamily="34" charset="0"/>
              </a:rPr>
              <a:t>to be practised    which relates to our daily spelling practise in class. There are </a:t>
            </a:r>
            <a:r>
              <a:rPr lang="en-GB" b="1" dirty="0">
                <a:latin typeface="Maiandra GD" panose="020E0502030308020204" pitchFamily="34" charset="0"/>
              </a:rPr>
              <a:t>5 ‘games’</a:t>
            </a:r>
            <a:r>
              <a:rPr lang="en-GB" dirty="0">
                <a:latin typeface="Maiandra GD" panose="020E0502030308020204" pitchFamily="34" charset="0"/>
              </a:rPr>
              <a:t> required each week. Children are </a:t>
            </a:r>
            <a:r>
              <a:rPr lang="en-GB" u="sng" dirty="0">
                <a:latin typeface="Maiandra GD" panose="020E0502030308020204" pitchFamily="34" charset="0"/>
              </a:rPr>
              <a:t>encouraged</a:t>
            </a:r>
            <a:r>
              <a:rPr lang="en-GB" dirty="0">
                <a:latin typeface="Maiandra GD" panose="020E0502030308020204" pitchFamily="34" charset="0"/>
              </a:rPr>
              <a:t> to then apply those spellings in different ways to ensure an understanding of their use. Evidence for this is not needed in school.</a:t>
            </a:r>
          </a:p>
          <a:p>
            <a:r>
              <a:rPr lang="en-GB" b="1" dirty="0">
                <a:latin typeface="Maiandra GD" panose="020E0502030308020204" pitchFamily="34" charset="0"/>
              </a:rPr>
              <a:t>Times Tables Rock Stars (TTRS)- </a:t>
            </a:r>
            <a:r>
              <a:rPr lang="en-GB" dirty="0">
                <a:latin typeface="Maiandra GD" panose="020E0502030308020204" pitchFamily="34" charset="0"/>
              </a:rPr>
              <a:t>children are set sessions </a:t>
            </a:r>
            <a:r>
              <a:rPr lang="en-GB" b="1" dirty="0">
                <a:latin typeface="Maiandra GD" panose="020E0502030308020204" pitchFamily="34" charset="0"/>
              </a:rPr>
              <a:t>(10 garage)</a:t>
            </a:r>
            <a:r>
              <a:rPr lang="en-GB" dirty="0">
                <a:latin typeface="Maiandra GD" panose="020E0502030308020204" pitchFamily="34" charset="0"/>
              </a:rPr>
              <a:t> to be completed each week. As the children become more confident, </a:t>
            </a:r>
            <a:r>
              <a:rPr lang="en-GB" b="1" dirty="0">
                <a:latin typeface="Maiandra GD" panose="020E0502030308020204" pitchFamily="34" charset="0"/>
              </a:rPr>
              <a:t>Studio</a:t>
            </a:r>
            <a:r>
              <a:rPr lang="en-GB" dirty="0">
                <a:latin typeface="Maiandra GD" panose="020E0502030308020204" pitchFamily="34" charset="0"/>
              </a:rPr>
              <a:t> sessions will be added to this expectation, starting in the Spring term.</a:t>
            </a:r>
            <a:endParaRPr lang="en-GB" b="1" dirty="0">
              <a:latin typeface="Maiandra GD" panose="020E0502030308020204" pitchFamily="34" charset="0"/>
            </a:endParaRPr>
          </a:p>
          <a:p>
            <a:r>
              <a:rPr lang="en-GB" dirty="0">
                <a:latin typeface="Maiandra GD" panose="020E0502030308020204" pitchFamily="34" charset="0"/>
              </a:rPr>
              <a:t>All homework will be </a:t>
            </a:r>
            <a:r>
              <a:rPr lang="en-GB" b="1" dirty="0">
                <a:latin typeface="Maiandra GD" panose="020E0502030308020204" pitchFamily="34" charset="0"/>
              </a:rPr>
              <a:t>monitored online </a:t>
            </a:r>
            <a:r>
              <a:rPr lang="en-GB" dirty="0">
                <a:latin typeface="Maiandra GD" panose="020E0502030308020204" pitchFamily="34" charset="0"/>
              </a:rPr>
              <a:t>and will be used to assess progress. </a:t>
            </a:r>
          </a:p>
          <a:p>
            <a:r>
              <a:rPr lang="en-GB" dirty="0">
                <a:latin typeface="Maiandra GD" panose="020E0502030308020204" pitchFamily="34" charset="0"/>
              </a:rPr>
              <a:t>Please speak to your class teacher if this becomes a challenge for you as alternatives can be offered.</a:t>
            </a:r>
          </a:p>
          <a:p>
            <a:pPr marL="0" indent="0">
              <a:buNone/>
            </a:pPr>
            <a:endParaRPr lang="en-GB" dirty="0">
              <a:latin typeface="Maiandra GD" panose="020E0502030308020204" pitchFamily="34" charset="0"/>
            </a:endParaRPr>
          </a:p>
        </p:txBody>
      </p:sp>
      <p:pic>
        <p:nvPicPr>
          <p:cNvPr id="4" name="Picture 2" descr="TT Rock Stars have teamed up with Mumbler to offer our members 10 ..."/>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7004" t="18747" r="13847" b="21262"/>
          <a:stretch/>
        </p:blipFill>
        <p:spPr bwMode="auto">
          <a:xfrm>
            <a:off x="7596336" y="27587"/>
            <a:ext cx="1287144" cy="93610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7624" y="44624"/>
            <a:ext cx="1629085" cy="881521"/>
          </a:xfrm>
          <a:prstGeom prst="rect">
            <a:avLst/>
          </a:prstGeom>
        </p:spPr>
      </p:pic>
    </p:spTree>
    <p:extLst>
      <p:ext uri="{BB962C8B-B14F-4D97-AF65-F5344CB8AC3E}">
        <p14:creationId xmlns:p14="http://schemas.microsoft.com/office/powerpoint/2010/main" val="695742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7704" y="260648"/>
            <a:ext cx="3405400" cy="3168352"/>
          </a:xfrm>
          <a:prstGeom prst="rect">
            <a:avLst/>
          </a:prstGeom>
        </p:spPr>
      </p:pic>
      <p:pic>
        <p:nvPicPr>
          <p:cNvPr id="3" name="Content Placeholder 4"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148064" y="3212976"/>
            <a:ext cx="3528392" cy="3234859"/>
          </a:xfrm>
        </p:spPr>
      </p:pic>
      <p:sp>
        <p:nvSpPr>
          <p:cNvPr id="2" name="TextBox 1"/>
          <p:cNvSpPr txBox="1"/>
          <p:nvPr/>
        </p:nvSpPr>
        <p:spPr>
          <a:xfrm>
            <a:off x="1043608" y="3501008"/>
            <a:ext cx="4104456" cy="2616101"/>
          </a:xfrm>
          <a:prstGeom prst="rect">
            <a:avLst/>
          </a:prstGeom>
          <a:noFill/>
        </p:spPr>
        <p:txBody>
          <a:bodyPr wrap="square" rtlCol="0">
            <a:spAutoFit/>
          </a:bodyPr>
          <a:lstStyle/>
          <a:p>
            <a:r>
              <a:rPr lang="en-GB" dirty="0">
                <a:latin typeface="Maiandra GD" panose="020E0502030308020204" pitchFamily="34" charset="0"/>
              </a:rPr>
              <a:t>Optional methods for practising and embedding spellings </a:t>
            </a:r>
            <a:r>
              <a:rPr lang="en-GB" dirty="0">
                <a:latin typeface="Maiandra GD" panose="020E0502030308020204" pitchFamily="34" charset="0"/>
                <a:sym typeface="Wingdings" panose="05000000000000000000" pitchFamily="2" charset="2"/>
              </a:rPr>
              <a:t>.</a:t>
            </a:r>
          </a:p>
          <a:p>
            <a:endParaRPr lang="en-GB" dirty="0">
              <a:latin typeface="Maiandra GD" panose="020E0502030308020204" pitchFamily="34" charset="0"/>
              <a:sym typeface="Wingdings" panose="05000000000000000000" pitchFamily="2" charset="2"/>
            </a:endParaRPr>
          </a:p>
          <a:p>
            <a:r>
              <a:rPr lang="en-GB" dirty="0">
                <a:latin typeface="Maiandra GD" panose="020E0502030308020204" pitchFamily="34" charset="0"/>
                <a:sym typeface="Wingdings" panose="05000000000000000000" pitchFamily="2" charset="2"/>
              </a:rPr>
              <a:t>These can be found on the school website. </a:t>
            </a:r>
          </a:p>
          <a:p>
            <a:r>
              <a:rPr lang="en-GB" dirty="0">
                <a:latin typeface="Maiandra GD" panose="020E0502030308020204" pitchFamily="34" charset="0"/>
                <a:sym typeface="Wingdings" panose="05000000000000000000" pitchFamily="2" charset="2"/>
              </a:rPr>
              <a:t>(Children tab - Homework (Y3))</a:t>
            </a:r>
          </a:p>
          <a:p>
            <a:r>
              <a:rPr lang="en-GB" sz="1400" dirty="0">
                <a:latin typeface="Maiandra GD" panose="020E0502030308020204" pitchFamily="34" charset="0"/>
                <a:hlinkClick r:id="rId4"/>
              </a:rPr>
              <a:t>https://www.herne.hants.sch.uk/page/?title=Homework+%28Year+3%29&amp;pid=147</a:t>
            </a:r>
            <a:r>
              <a:rPr lang="en-GB" sz="1400" dirty="0">
                <a:latin typeface="Maiandra GD" panose="020E0502030308020204" pitchFamily="34" charset="0"/>
              </a:rPr>
              <a:t> </a:t>
            </a:r>
          </a:p>
          <a:p>
            <a:r>
              <a:rPr lang="en-GB" sz="1400" dirty="0">
                <a:latin typeface="Maiandra GD" panose="020E0502030308020204" pitchFamily="34" charset="0"/>
              </a:rPr>
              <a:t>Information relates to current Year 3’s and will be updated before September.</a:t>
            </a:r>
          </a:p>
        </p:txBody>
      </p:sp>
    </p:spTree>
    <p:extLst>
      <p:ext uri="{BB962C8B-B14F-4D97-AF65-F5344CB8AC3E}">
        <p14:creationId xmlns:p14="http://schemas.microsoft.com/office/powerpoint/2010/main" val="30853160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2215"/>
            <a:ext cx="7704667" cy="1099591"/>
          </a:xfrm>
        </p:spPr>
        <p:txBody>
          <a:bodyPr>
            <a:normAutofit/>
          </a:bodyPr>
          <a:lstStyle/>
          <a:p>
            <a:r>
              <a:rPr lang="en-GB" sz="6000" dirty="0">
                <a:latin typeface="Maiandra GD" panose="020E0502030308020204" pitchFamily="34" charset="0"/>
              </a:rPr>
              <a:t>Special Values Time</a:t>
            </a:r>
          </a:p>
        </p:txBody>
      </p:sp>
      <p:sp>
        <p:nvSpPr>
          <p:cNvPr id="3" name="Content Placeholder 2"/>
          <p:cNvSpPr>
            <a:spLocks noGrp="1"/>
          </p:cNvSpPr>
          <p:nvPr>
            <p:ph idx="1"/>
          </p:nvPr>
        </p:nvSpPr>
        <p:spPr>
          <a:xfrm>
            <a:off x="971600" y="1124744"/>
            <a:ext cx="7704667" cy="2664296"/>
          </a:xfrm>
        </p:spPr>
        <p:txBody>
          <a:bodyPr>
            <a:normAutofit/>
          </a:bodyPr>
          <a:lstStyle/>
          <a:p>
            <a:r>
              <a:rPr lang="en-GB" dirty="0">
                <a:latin typeface="Maiandra GD" panose="020E0502030308020204" pitchFamily="34" charset="0"/>
              </a:rPr>
              <a:t>Tickets are earned when the children reach the top of the values board and tickets are then randomly selected from the pot on Friday.</a:t>
            </a:r>
          </a:p>
          <a:p>
            <a:r>
              <a:rPr lang="en-GB" dirty="0">
                <a:latin typeface="Maiandra GD" panose="020E0502030308020204" pitchFamily="34" charset="0"/>
              </a:rPr>
              <a:t>The chosen child can attend Special Values lunch, get extra time on the adventure play and receive other privileges in class. </a:t>
            </a:r>
          </a:p>
        </p:txBody>
      </p:sp>
      <p:sp>
        <p:nvSpPr>
          <p:cNvPr id="4" name="TextBox 3"/>
          <p:cNvSpPr txBox="1"/>
          <p:nvPr/>
        </p:nvSpPr>
        <p:spPr>
          <a:xfrm>
            <a:off x="899592" y="3789040"/>
            <a:ext cx="7416824" cy="830997"/>
          </a:xfrm>
          <a:prstGeom prst="rect">
            <a:avLst/>
          </a:prstGeom>
          <a:noFill/>
        </p:spPr>
        <p:txBody>
          <a:bodyPr wrap="square" rtlCol="0">
            <a:spAutoFit/>
          </a:bodyPr>
          <a:lstStyle/>
          <a:p>
            <a:pPr algn="ctr"/>
            <a:r>
              <a:rPr lang="en-GB" sz="4800" dirty="0">
                <a:latin typeface="Maiandra GD" panose="020E0502030308020204" pitchFamily="34" charset="0"/>
              </a:rPr>
              <a:t>House Points</a:t>
            </a:r>
          </a:p>
        </p:txBody>
      </p:sp>
      <p:sp>
        <p:nvSpPr>
          <p:cNvPr id="5" name="TextBox 4"/>
          <p:cNvSpPr txBox="1"/>
          <p:nvPr/>
        </p:nvSpPr>
        <p:spPr>
          <a:xfrm>
            <a:off x="1259632" y="4581128"/>
            <a:ext cx="7776864" cy="1323439"/>
          </a:xfrm>
          <a:prstGeom prst="rect">
            <a:avLst/>
          </a:prstGeom>
          <a:noFill/>
        </p:spPr>
        <p:txBody>
          <a:bodyPr wrap="square" rtlCol="0">
            <a:spAutoFit/>
          </a:bodyPr>
          <a:lstStyle/>
          <a:p>
            <a:r>
              <a:rPr lang="en-GB" sz="2000" dirty="0">
                <a:latin typeface="Maiandra GD" panose="020E0502030308020204" pitchFamily="34" charset="0"/>
              </a:rPr>
              <a:t>Children earn house points throughout the year in recognition of hard work, behaviour and just being amazing! We focus on one of our values per half term.  </a:t>
            </a:r>
          </a:p>
          <a:p>
            <a:r>
              <a:rPr lang="en-GB" sz="2000" dirty="0">
                <a:latin typeface="Maiandra GD" panose="020E0502030308020204" pitchFamily="34" charset="0"/>
              </a:rPr>
              <a:t>The house with the most points will win a treat.</a:t>
            </a:r>
          </a:p>
        </p:txBody>
      </p:sp>
    </p:spTree>
    <p:extLst>
      <p:ext uri="{BB962C8B-B14F-4D97-AF65-F5344CB8AC3E}">
        <p14:creationId xmlns:p14="http://schemas.microsoft.com/office/powerpoint/2010/main" val="201885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2797" y="-99392"/>
            <a:ext cx="8280919" cy="1243607"/>
          </a:xfrm>
        </p:spPr>
        <p:txBody>
          <a:bodyPr>
            <a:noAutofit/>
          </a:bodyPr>
          <a:lstStyle/>
          <a:p>
            <a:r>
              <a:rPr lang="en-GB" sz="4800" dirty="0">
                <a:latin typeface="Maiandra GD" panose="020E0502030308020204" pitchFamily="34" charset="0"/>
              </a:rPr>
              <a:t>Our exciting Year 3 curriculum</a:t>
            </a:r>
          </a:p>
        </p:txBody>
      </p:sp>
      <p:sp>
        <p:nvSpPr>
          <p:cNvPr id="3" name="Content Placeholder 2"/>
          <p:cNvSpPr>
            <a:spLocks noGrp="1"/>
          </p:cNvSpPr>
          <p:nvPr>
            <p:ph idx="1"/>
          </p:nvPr>
        </p:nvSpPr>
        <p:spPr>
          <a:xfrm>
            <a:off x="1043608" y="908720"/>
            <a:ext cx="7992888" cy="5805264"/>
          </a:xfrm>
        </p:spPr>
        <p:txBody>
          <a:bodyPr anchor="t">
            <a:normAutofit lnSpcReduction="10000"/>
          </a:bodyPr>
          <a:lstStyle/>
          <a:p>
            <a:pPr marL="0" indent="0">
              <a:buNone/>
            </a:pPr>
            <a:r>
              <a:rPr lang="en-GB" u="sng" dirty="0">
                <a:latin typeface="Maiandra GD" panose="020E0502030308020204" pitchFamily="34" charset="0"/>
              </a:rPr>
              <a:t>Autumn - Environmental Detectives</a:t>
            </a:r>
          </a:p>
          <a:p>
            <a:pPr marL="0" indent="0">
              <a:buNone/>
            </a:pPr>
            <a:r>
              <a:rPr lang="en-GB" sz="1800" dirty="0">
                <a:latin typeface="Maiandra GD" panose="020E0502030308020204" pitchFamily="34" charset="0"/>
              </a:rPr>
              <a:t>Through looking at world maps, exploring the continents and significant countries, we identify similarities and differences to our home town of Petersfield and a village within the Amazon Rainforest.</a:t>
            </a:r>
          </a:p>
          <a:p>
            <a:pPr marL="0" indent="0">
              <a:buNone/>
            </a:pPr>
            <a:r>
              <a:rPr lang="en-GB" u="sng" dirty="0">
                <a:latin typeface="Maiandra GD" panose="020E0502030308020204" pitchFamily="34" charset="0"/>
              </a:rPr>
              <a:t>Spring - A Journey Through the Ages </a:t>
            </a:r>
          </a:p>
          <a:p>
            <a:pPr marL="0" indent="0">
              <a:buNone/>
            </a:pPr>
            <a:r>
              <a:rPr lang="en-GB" sz="1800" dirty="0">
                <a:latin typeface="Maiandra GD" panose="020E0502030308020204" pitchFamily="34" charset="0"/>
              </a:rPr>
              <a:t>Let’s head back in time to the years before written records! Starting in the Stone Age, we learn about significant achievements and legacies that have helped shaped our lives today.</a:t>
            </a:r>
          </a:p>
          <a:p>
            <a:pPr marL="0" indent="0">
              <a:buNone/>
            </a:pPr>
            <a:r>
              <a:rPr lang="en-GB" u="sng" dirty="0">
                <a:latin typeface="Maiandra GD" panose="020E0502030308020204" pitchFamily="34" charset="0"/>
              </a:rPr>
              <a:t>Healthy Heroes</a:t>
            </a:r>
          </a:p>
          <a:p>
            <a:pPr marL="0" indent="0">
              <a:buNone/>
            </a:pPr>
            <a:r>
              <a:rPr lang="en-GB" sz="1800" dirty="0">
                <a:latin typeface="Maiandra GD" panose="020E0502030308020204" pitchFamily="34" charset="0"/>
              </a:rPr>
              <a:t>It’s time to put on our capes and help the world (or just ourselves!) become Healthy Heroes. We delve deep into the importance of diet and exercise and how these help us to lead an active, healthy lifestyle. </a:t>
            </a:r>
          </a:p>
          <a:p>
            <a:pPr marL="0" indent="0">
              <a:buNone/>
            </a:pPr>
            <a:r>
              <a:rPr lang="en-GB" u="sng" dirty="0">
                <a:latin typeface="Maiandra GD" panose="020E0502030308020204" pitchFamily="34" charset="0"/>
              </a:rPr>
              <a:t>Summer -  Rocking Romans</a:t>
            </a:r>
          </a:p>
          <a:p>
            <a:pPr marL="0" indent="0">
              <a:buNone/>
            </a:pPr>
            <a:r>
              <a:rPr lang="en-GB" sz="1800" dirty="0">
                <a:latin typeface="Maiandra GD" panose="020E0502030308020204" pitchFamily="34" charset="0"/>
              </a:rPr>
              <a:t>Continuing our historical learning, we place the Romans in history and develop our chronological awareness. Who were the Romans? When and why did they invade? How are our lives different today because of them?</a:t>
            </a:r>
          </a:p>
        </p:txBody>
      </p:sp>
      <p:pic>
        <p:nvPicPr>
          <p:cNvPr id="1028" name="Picture 4" descr="Colosseum Ancient Rome Roman Empire Roman Emperor Clip Art, PNG, 618x800px,  Colosseum, Ancient Roman Architecture, Ancient"/>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3750" b="95625" l="26463" r="82195"/>
                    </a14:imgEffect>
                  </a14:imgLayer>
                </a14:imgProps>
              </a:ext>
              <a:ext uri="{28A0092B-C50C-407E-A947-70E740481C1C}">
                <a14:useLocalDpi xmlns:a14="http://schemas.microsoft.com/office/drawing/2010/main" val="0"/>
              </a:ext>
            </a:extLst>
          </a:blip>
          <a:srcRect l="20159" r="13865"/>
          <a:stretch/>
        </p:blipFill>
        <p:spPr bwMode="auto">
          <a:xfrm>
            <a:off x="8510954" y="5445224"/>
            <a:ext cx="633046" cy="93610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rmy Clipart Roman, Army Roman Transparent Free For - Roman Soldier Clipart  - Png Download - Full Size Clipart (#5257616) - PinClip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544" y="5373216"/>
            <a:ext cx="503053" cy="9373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Печать | Margaret Mary Health"/>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0" b="99341" l="438" r="100000"/>
                    </a14:imgEffect>
                  </a14:imgLayer>
                </a14:imgProps>
              </a:ext>
              <a:ext uri="{28A0092B-C50C-407E-A947-70E740481C1C}">
                <a14:useLocalDpi xmlns:a14="http://schemas.microsoft.com/office/drawing/2010/main" val="0"/>
              </a:ext>
            </a:extLst>
          </a:blip>
          <a:srcRect/>
          <a:stretch>
            <a:fillRect/>
          </a:stretch>
        </p:blipFill>
        <p:spPr bwMode="auto">
          <a:xfrm>
            <a:off x="6588224" y="4653136"/>
            <a:ext cx="432048" cy="43063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EEAG on Twitter: &amp;quot;Learn how to make Super Healthy Hero lunches for your  kids! https://t.co/2qoMXr10rY… &amp;quo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47864" y="3429000"/>
            <a:ext cx="816025" cy="8160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12 Stone Age Characters ideas | stone age, old school cartoons, cartoon"/>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98519" l="0" r="92889"/>
                    </a14:imgEffect>
                  </a14:imgLayer>
                </a14:imgProps>
              </a:ext>
              <a:ext uri="{28A0092B-C50C-407E-A947-70E740481C1C}">
                <a14:useLocalDpi xmlns:a14="http://schemas.microsoft.com/office/drawing/2010/main" val="0"/>
              </a:ext>
            </a:extLst>
          </a:blip>
          <a:srcRect/>
          <a:stretch>
            <a:fillRect/>
          </a:stretch>
        </p:blipFill>
        <p:spPr bwMode="auto">
          <a:xfrm>
            <a:off x="6012160" y="2264705"/>
            <a:ext cx="936104" cy="56166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Free Environment Cliparts, Download Free Environment Cliparts png images,  Free ClipArts on Clipart Library"/>
          <p:cNvPicPr>
            <a:picLocks noChangeAspect="1" noChangeArrowheads="1"/>
          </p:cNvPicPr>
          <p:nvPr/>
        </p:nvPicPr>
        <p:blipFill>
          <a:blip r:embed="rId10" cstate="print">
            <a:extLst>
              <a:ext uri="{BEBA8EAE-BF5A-486C-A8C5-ECC9F3942E4B}">
                <a14:imgProps xmlns:a14="http://schemas.microsoft.com/office/drawing/2010/main">
                  <a14:imgLayer r:embed="rId11">
                    <a14:imgEffect>
                      <a14:backgroundRemoval t="0" b="95699" l="3000" r="97667"/>
                    </a14:imgEffect>
                  </a14:imgLayer>
                </a14:imgProps>
              </a:ext>
              <a:ext uri="{28A0092B-C50C-407E-A947-70E740481C1C}">
                <a14:useLocalDpi xmlns:a14="http://schemas.microsoft.com/office/drawing/2010/main" val="0"/>
              </a:ext>
            </a:extLst>
          </a:blip>
          <a:srcRect/>
          <a:stretch>
            <a:fillRect/>
          </a:stretch>
        </p:blipFill>
        <p:spPr bwMode="auto">
          <a:xfrm>
            <a:off x="5868144" y="692696"/>
            <a:ext cx="795858" cy="740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361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7704667" cy="1981200"/>
          </a:xfrm>
        </p:spPr>
        <p:txBody>
          <a:bodyPr>
            <a:normAutofit fontScale="90000"/>
          </a:bodyPr>
          <a:lstStyle/>
          <a:p>
            <a:r>
              <a:rPr lang="en-GB" sz="6600" dirty="0">
                <a:latin typeface="Maiandra GD" panose="020E0502030308020204" pitchFamily="34" charset="0"/>
              </a:rPr>
              <a:t>Theme &amp; Planned Trips</a:t>
            </a:r>
          </a:p>
        </p:txBody>
      </p:sp>
      <p:sp>
        <p:nvSpPr>
          <p:cNvPr id="3" name="Content Placeholder 2"/>
          <p:cNvSpPr>
            <a:spLocks noGrp="1"/>
          </p:cNvSpPr>
          <p:nvPr>
            <p:ph idx="1"/>
          </p:nvPr>
        </p:nvSpPr>
        <p:spPr>
          <a:xfrm>
            <a:off x="1043608" y="1556792"/>
            <a:ext cx="7704667" cy="3620848"/>
          </a:xfrm>
        </p:spPr>
        <p:txBody>
          <a:bodyPr/>
          <a:lstStyle/>
          <a:p>
            <a:r>
              <a:rPr lang="en-GB" dirty="0">
                <a:latin typeface="Maiandra GD" panose="020E0502030308020204" pitchFamily="34" charset="0"/>
              </a:rPr>
              <a:t>Environmental Detectives (Gilbert White’s House)</a:t>
            </a:r>
          </a:p>
          <a:p>
            <a:r>
              <a:rPr lang="en-GB" dirty="0">
                <a:latin typeface="Maiandra GD" panose="020E0502030308020204" pitchFamily="34" charset="0"/>
              </a:rPr>
              <a:t>A Journey Through the Ages (The Heath with Petersfield Museum )</a:t>
            </a:r>
          </a:p>
          <a:p>
            <a:r>
              <a:rPr lang="en-GB" dirty="0">
                <a:latin typeface="Maiandra GD" panose="020E0502030308020204" pitchFamily="34" charset="0"/>
              </a:rPr>
              <a:t>Healthy Heroes (Healthy Hero Day- dress up)</a:t>
            </a:r>
          </a:p>
          <a:p>
            <a:r>
              <a:rPr lang="en-GB" dirty="0">
                <a:latin typeface="Maiandra GD" panose="020E0502030308020204" pitchFamily="34" charset="0"/>
              </a:rPr>
              <a:t>Rocking Romans (Rainbow Theatre)</a:t>
            </a:r>
          </a:p>
        </p:txBody>
      </p:sp>
    </p:spTree>
    <p:extLst>
      <p:ext uri="{BB962C8B-B14F-4D97-AF65-F5344CB8AC3E}">
        <p14:creationId xmlns:p14="http://schemas.microsoft.com/office/powerpoint/2010/main" val="4168965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0"/>
            <a:ext cx="7704667" cy="1027583"/>
          </a:xfrm>
        </p:spPr>
        <p:txBody>
          <a:bodyPr/>
          <a:lstStyle/>
          <a:p>
            <a:r>
              <a:rPr lang="en-GB" dirty="0">
                <a:latin typeface="Maiandra GD" panose="020E0502030308020204" pitchFamily="34" charset="0"/>
              </a:rPr>
              <a:t>Whole Class Reading</a:t>
            </a:r>
          </a:p>
        </p:txBody>
      </p:sp>
      <p:sp>
        <p:nvSpPr>
          <p:cNvPr id="3" name="Content Placeholder 2"/>
          <p:cNvSpPr>
            <a:spLocks noGrp="1"/>
          </p:cNvSpPr>
          <p:nvPr>
            <p:ph idx="1"/>
          </p:nvPr>
        </p:nvSpPr>
        <p:spPr>
          <a:xfrm>
            <a:off x="982133" y="908720"/>
            <a:ext cx="7910347" cy="5256584"/>
          </a:xfrm>
        </p:spPr>
        <p:txBody>
          <a:bodyPr>
            <a:normAutofit fontScale="92500" lnSpcReduction="10000"/>
          </a:bodyPr>
          <a:lstStyle/>
          <a:p>
            <a:pPr marL="0" indent="0">
              <a:buNone/>
            </a:pPr>
            <a:r>
              <a:rPr lang="en-GB" dirty="0">
                <a:latin typeface="Maiandra GD" panose="020E0502030308020204" pitchFamily="34" charset="0"/>
              </a:rPr>
              <a:t>Throughout the year, we will read and explore a variety of engaging, quality texts.</a:t>
            </a:r>
          </a:p>
          <a:p>
            <a:pPr marL="0" indent="0">
              <a:buNone/>
            </a:pPr>
            <a:r>
              <a:rPr lang="en-GB" dirty="0">
                <a:latin typeface="Maiandra GD" panose="020E0502030308020204" pitchFamily="34" charset="0"/>
              </a:rPr>
              <a:t>To ease the children into the year and teach key comprehension skills, we will be starting the Autumn term with Phonics recap and Reading Explorers.</a:t>
            </a:r>
          </a:p>
          <a:p>
            <a:pPr marL="0" indent="0">
              <a:buNone/>
            </a:pPr>
            <a:endParaRPr lang="en-GB" dirty="0">
              <a:latin typeface="Maiandra GD" panose="020E0502030308020204" pitchFamily="34" charset="0"/>
            </a:endParaRPr>
          </a:p>
          <a:p>
            <a:r>
              <a:rPr lang="en-GB" dirty="0">
                <a:latin typeface="Maiandra GD" panose="020E0502030308020204" pitchFamily="34" charset="0"/>
              </a:rPr>
              <a:t>For our first book, bringing a link to our theme Environmental Detectives, we will be reading </a:t>
            </a:r>
            <a:r>
              <a:rPr lang="en-GB" i="1" dirty="0">
                <a:latin typeface="Maiandra GD" panose="020E0502030308020204" pitchFamily="34" charset="0"/>
              </a:rPr>
              <a:t>Lob, by Linda Newbery. </a:t>
            </a:r>
            <a:endParaRPr lang="en-GB" dirty="0">
              <a:latin typeface="Maiandra GD" panose="020E0502030308020204" pitchFamily="34" charset="0"/>
            </a:endParaRPr>
          </a:p>
          <a:p>
            <a:r>
              <a:rPr lang="en-GB" dirty="0">
                <a:latin typeface="Maiandra GD" panose="020E0502030308020204" pitchFamily="34" charset="0"/>
              </a:rPr>
              <a:t>Spring text- Matilda, by Roald Dahl</a:t>
            </a:r>
          </a:p>
          <a:p>
            <a:pPr marL="0" indent="0">
              <a:buNone/>
            </a:pPr>
            <a:endParaRPr lang="en-GB" dirty="0">
              <a:latin typeface="Maiandra GD" panose="020E0502030308020204" pitchFamily="34" charset="0"/>
            </a:endParaRPr>
          </a:p>
          <a:p>
            <a:r>
              <a:rPr lang="en-GB" dirty="0">
                <a:latin typeface="Maiandra GD" panose="020E0502030308020204" pitchFamily="34" charset="0"/>
              </a:rPr>
              <a:t>Summer text- The Leopard in the Golden Cage, </a:t>
            </a:r>
          </a:p>
          <a:p>
            <a:pPr marL="0" indent="0">
              <a:buNone/>
            </a:pPr>
            <a:r>
              <a:rPr lang="en-GB" dirty="0">
                <a:latin typeface="Maiandra GD" panose="020E0502030308020204" pitchFamily="34" charset="0"/>
              </a:rPr>
              <a:t>					by Julia Edwards</a:t>
            </a:r>
          </a:p>
        </p:txBody>
      </p:sp>
      <p:pic>
        <p:nvPicPr>
          <p:cNvPr id="2050" name="Picture 2" descr="Lob: Amazon.co.uk: Newbery, Linda: 9781849920490: Book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3068960"/>
            <a:ext cx="744017" cy="101438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atilda (Colour Edition) : Dahl, Roald, Blake, Quentin: Amazon.co.uk: Boo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44208" y="4083344"/>
            <a:ext cx="792088" cy="107061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4168" y="5557569"/>
            <a:ext cx="792088" cy="1113407"/>
          </a:xfrm>
          <a:prstGeom prst="rect">
            <a:avLst/>
          </a:prstGeom>
        </p:spPr>
      </p:pic>
    </p:spTree>
    <p:extLst>
      <p:ext uri="{BB962C8B-B14F-4D97-AF65-F5344CB8AC3E}">
        <p14:creationId xmlns:p14="http://schemas.microsoft.com/office/powerpoint/2010/main" val="32042021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dirty="0">
                <a:latin typeface="Maiandra GD" panose="020E0502030308020204" pitchFamily="34" charset="0"/>
              </a:rPr>
              <a:t>Parent Helpers</a:t>
            </a:r>
          </a:p>
        </p:txBody>
      </p:sp>
      <p:sp>
        <p:nvSpPr>
          <p:cNvPr id="5" name="Content Placeholder 2"/>
          <p:cNvSpPr txBox="1">
            <a:spLocks/>
          </p:cNvSpPr>
          <p:nvPr/>
        </p:nvSpPr>
        <p:spPr>
          <a:xfrm>
            <a:off x="1134533" y="2819400"/>
            <a:ext cx="7704667" cy="3332816"/>
          </a:xfrm>
          <a:prstGeom prst="rect">
            <a:avLst/>
          </a:prstGeom>
        </p:spPr>
        <p:txBody>
          <a:bodyPr vert="horz" lIns="91440" tIns="45720" rIns="91440" bIns="45720" rtlCol="0" anchor="ctr">
            <a:normAutofit fontScale="92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r>
              <a:rPr lang="en-GB" b="1" dirty="0">
                <a:latin typeface="Maiandra GD" panose="020E0502030308020204" pitchFamily="34" charset="0"/>
              </a:rPr>
              <a:t>Readers – any help is appreciated. We really do rely on this so that every child can read to an adult in the week. This could be grandparents…..anyone who is free!</a:t>
            </a:r>
          </a:p>
          <a:p>
            <a:r>
              <a:rPr lang="en-GB" dirty="0">
                <a:latin typeface="Maiandra GD" panose="020E0502030308020204" pitchFamily="34" charset="0"/>
              </a:rPr>
              <a:t>Art and DT days</a:t>
            </a:r>
          </a:p>
          <a:p>
            <a:r>
              <a:rPr lang="en-GB" dirty="0">
                <a:latin typeface="Maiandra GD" panose="020E0502030308020204" pitchFamily="34" charset="0"/>
              </a:rPr>
              <a:t>Trips</a:t>
            </a:r>
          </a:p>
          <a:p>
            <a:r>
              <a:rPr lang="en-GB" dirty="0">
                <a:latin typeface="Maiandra GD" panose="020E0502030308020204" pitchFamily="34" charset="0"/>
              </a:rPr>
              <a:t>DBS forms required (contact the office for further details)</a:t>
            </a:r>
          </a:p>
          <a:p>
            <a:r>
              <a:rPr lang="en-GB" dirty="0">
                <a:latin typeface="Maiandra GD" panose="020E0502030308020204" pitchFamily="34" charset="0"/>
              </a:rPr>
              <a:t>Please approach your class teacher with your availability </a:t>
            </a:r>
          </a:p>
          <a:p>
            <a:pPr marL="0" indent="0">
              <a:buFont typeface="Arial"/>
              <a:buNone/>
            </a:pPr>
            <a:r>
              <a:rPr lang="en-GB" dirty="0">
                <a:latin typeface="Maiandra GD" panose="020E0502030308020204" pitchFamily="34" charset="0"/>
              </a:rPr>
              <a:t>Any and all help is extremely appreciated, so please let your class teacher know if you are available to help.</a:t>
            </a:r>
          </a:p>
        </p:txBody>
      </p:sp>
    </p:spTree>
    <p:extLst>
      <p:ext uri="{BB962C8B-B14F-4D97-AF65-F5344CB8AC3E}">
        <p14:creationId xmlns:p14="http://schemas.microsoft.com/office/powerpoint/2010/main" val="142517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F80D1-9FAC-4CC7-BFA5-D07D6793ACF6}"/>
              </a:ext>
            </a:extLst>
          </p:cNvPr>
          <p:cNvSpPr>
            <a:spLocks noGrp="1"/>
          </p:cNvSpPr>
          <p:nvPr>
            <p:ph type="ctrTitle"/>
          </p:nvPr>
        </p:nvSpPr>
        <p:spPr>
          <a:xfrm>
            <a:off x="1475656" y="332656"/>
            <a:ext cx="6947127" cy="973667"/>
          </a:xfrm>
        </p:spPr>
        <p:txBody>
          <a:bodyPr/>
          <a:lstStyle/>
          <a:p>
            <a:r>
              <a:rPr lang="en-GB" dirty="0">
                <a:latin typeface="Maiandra GD" panose="020E0502030308020204" pitchFamily="34" charset="0"/>
              </a:rPr>
              <a:t>Your support is key</a:t>
            </a:r>
          </a:p>
        </p:txBody>
      </p:sp>
      <p:sp>
        <p:nvSpPr>
          <p:cNvPr id="3" name="Subtitle 2">
            <a:extLst>
              <a:ext uri="{FF2B5EF4-FFF2-40B4-BE49-F238E27FC236}">
                <a16:creationId xmlns:a16="http://schemas.microsoft.com/office/drawing/2014/main" id="{E5003EFF-BFE6-419D-86E9-B93B7FDE3B80}"/>
              </a:ext>
            </a:extLst>
          </p:cNvPr>
          <p:cNvSpPr>
            <a:spLocks noGrp="1"/>
          </p:cNvSpPr>
          <p:nvPr>
            <p:ph type="subTitle" idx="1"/>
          </p:nvPr>
        </p:nvSpPr>
        <p:spPr>
          <a:xfrm>
            <a:off x="2267744" y="1539821"/>
            <a:ext cx="6275041" cy="3778357"/>
          </a:xfrm>
        </p:spPr>
        <p:txBody>
          <a:bodyPr>
            <a:normAutofit fontScale="92500"/>
          </a:bodyPr>
          <a:lstStyle/>
          <a:p>
            <a:pPr algn="l"/>
            <a:r>
              <a:rPr lang="en-GB" sz="2800" dirty="0">
                <a:latin typeface="Maiandra GD" panose="020E0502030308020204" pitchFamily="34" charset="0"/>
              </a:rPr>
              <a:t>If we need to have a tricky conversation with you, this is because we need your support in order to help your child.  We are a </a:t>
            </a:r>
            <a:r>
              <a:rPr lang="en-GB" sz="2800" b="1" dirty="0">
                <a:latin typeface="Maiandra GD" panose="020E0502030308020204" pitchFamily="34" charset="0"/>
              </a:rPr>
              <a:t>team</a:t>
            </a:r>
            <a:r>
              <a:rPr lang="en-GB" sz="2800" dirty="0">
                <a:latin typeface="Maiandra GD" panose="020E0502030308020204" pitchFamily="34" charset="0"/>
              </a:rPr>
              <a:t> and working together will achieve the greatest outcomes for your child and our class. If you feel that your child is struggling, let us know by emailing school via the admin email….we know happy children learn best.</a:t>
            </a:r>
          </a:p>
        </p:txBody>
      </p:sp>
    </p:spTree>
    <p:extLst>
      <p:ext uri="{BB962C8B-B14F-4D97-AF65-F5344CB8AC3E}">
        <p14:creationId xmlns:p14="http://schemas.microsoft.com/office/powerpoint/2010/main" val="31632806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856" y="4302273"/>
            <a:ext cx="8424936" cy="1981200"/>
          </a:xfrm>
        </p:spPr>
        <p:txBody>
          <a:bodyPr>
            <a:noAutofit/>
          </a:bodyPr>
          <a:lstStyle/>
          <a:p>
            <a:r>
              <a:rPr lang="en-GB" sz="9600" dirty="0">
                <a:latin typeface="Maiandra GD" panose="020E0502030308020204" pitchFamily="34" charset="0"/>
              </a:rPr>
              <a:t>Questions</a:t>
            </a:r>
            <a:r>
              <a:rPr lang="en-GB" sz="11500" dirty="0">
                <a:latin typeface="Maiandra GD" panose="020E0502030308020204" pitchFamily="34" charset="0"/>
              </a:rPr>
              <a:t>?</a:t>
            </a:r>
          </a:p>
        </p:txBody>
      </p:sp>
      <p:sp>
        <p:nvSpPr>
          <p:cNvPr id="3" name="TextBox 2"/>
          <p:cNvSpPr txBox="1"/>
          <p:nvPr/>
        </p:nvSpPr>
        <p:spPr>
          <a:xfrm>
            <a:off x="1063508" y="843677"/>
            <a:ext cx="7920880" cy="2585323"/>
          </a:xfrm>
          <a:prstGeom prst="rect">
            <a:avLst/>
          </a:prstGeom>
          <a:noFill/>
        </p:spPr>
        <p:txBody>
          <a:bodyPr wrap="square" rtlCol="0">
            <a:spAutoFit/>
          </a:bodyPr>
          <a:lstStyle/>
          <a:p>
            <a:endParaRPr lang="en-GB" dirty="0">
              <a:latin typeface="Maiandra GD" panose="020E0502030308020204" pitchFamily="34" charset="0"/>
            </a:endParaRPr>
          </a:p>
          <a:p>
            <a:r>
              <a:rPr lang="en-GB" dirty="0">
                <a:latin typeface="Maiandra GD" panose="020E0502030308020204" pitchFamily="34" charset="0"/>
              </a:rPr>
              <a:t>For any school-based questions, please contact the school office on </a:t>
            </a:r>
            <a:r>
              <a:rPr lang="en-GB" dirty="0">
                <a:latin typeface="Maiandra GD" panose="020E0502030308020204" pitchFamily="34" charset="0"/>
                <a:hlinkClick r:id="rId3"/>
              </a:rPr>
              <a:t>admin@hernejunior.com</a:t>
            </a:r>
            <a:r>
              <a:rPr lang="en-GB" dirty="0">
                <a:latin typeface="Maiandra GD" panose="020E0502030308020204" pitchFamily="34" charset="0"/>
              </a:rPr>
              <a:t> or 01730263746.</a:t>
            </a:r>
          </a:p>
          <a:p>
            <a:endParaRPr lang="en-GB" dirty="0">
              <a:latin typeface="Maiandra GD" panose="020E0502030308020204" pitchFamily="34" charset="0"/>
            </a:endParaRPr>
          </a:p>
          <a:p>
            <a:r>
              <a:rPr lang="en-GB" dirty="0">
                <a:latin typeface="Maiandra GD" panose="020E0502030308020204" pitchFamily="34" charset="0"/>
              </a:rPr>
              <a:t>Please join the class </a:t>
            </a:r>
            <a:r>
              <a:rPr lang="en-GB" dirty="0" err="1">
                <a:latin typeface="Maiandra GD" panose="020E0502030308020204" pitchFamily="34" charset="0"/>
              </a:rPr>
              <a:t>Whatsapp</a:t>
            </a:r>
            <a:r>
              <a:rPr lang="en-GB" dirty="0">
                <a:latin typeface="Maiandra GD" panose="020E0502030308020204" pitchFamily="34" charset="0"/>
              </a:rPr>
              <a:t> group. (Set up by the HAFS class rep.)</a:t>
            </a:r>
          </a:p>
          <a:p>
            <a:r>
              <a:rPr lang="en-GB" dirty="0">
                <a:latin typeface="Maiandra GD" panose="020E0502030308020204" pitchFamily="34" charset="0"/>
              </a:rPr>
              <a:t>Keep an eye on the HAFS Facebook page and the Herne Junior School Facebook page.</a:t>
            </a:r>
          </a:p>
          <a:p>
            <a:endParaRPr lang="en-GB" dirty="0">
              <a:latin typeface="Maiandra GD" panose="020E0502030308020204" pitchFamily="34" charset="0"/>
            </a:endParaRPr>
          </a:p>
          <a:p>
            <a:endParaRPr lang="en-GB" dirty="0">
              <a:latin typeface="Maiandra GD" panose="020E0502030308020204" pitchFamily="34" charset="0"/>
            </a:endParaRPr>
          </a:p>
        </p:txBody>
      </p:sp>
    </p:spTree>
    <p:extLst>
      <p:ext uri="{BB962C8B-B14F-4D97-AF65-F5344CB8AC3E}">
        <p14:creationId xmlns:p14="http://schemas.microsoft.com/office/powerpoint/2010/main" val="39646113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1721</TotalTime>
  <Words>1462</Words>
  <Application>Microsoft Office PowerPoint</Application>
  <PresentationFormat>On-screen Show (4:3)</PresentationFormat>
  <Paragraphs>115</Paragraphs>
  <Slides>16</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Corbel</vt:lpstr>
      <vt:lpstr>Maiandra GD</vt:lpstr>
      <vt:lpstr>Parallax</vt:lpstr>
      <vt:lpstr>Herne Junior School Year 3 Knowing every child,  Inspiring every mind,  Achieving every day.</vt:lpstr>
      <vt:lpstr>PowerPoint Presentation</vt:lpstr>
      <vt:lpstr>Daily Uniform</vt:lpstr>
      <vt:lpstr>PE Uniform</vt:lpstr>
      <vt:lpstr>Woodland Wonders</vt:lpstr>
      <vt:lpstr>Water Bottles, Snacks &amp; Bags</vt:lpstr>
      <vt:lpstr>Reading</vt:lpstr>
      <vt:lpstr>Homework</vt:lpstr>
      <vt:lpstr>PowerPoint Presentation</vt:lpstr>
      <vt:lpstr>Special Values Time</vt:lpstr>
      <vt:lpstr>Our exciting Year 3 curriculum</vt:lpstr>
      <vt:lpstr>Theme &amp; Planned Trips</vt:lpstr>
      <vt:lpstr>Whole Class Reading</vt:lpstr>
      <vt:lpstr>Parent Helpers</vt:lpstr>
      <vt:lpstr>Your support is key</vt:lpstr>
      <vt:lpstr>Questions?</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Kevin Andrews</dc:creator>
  <cp:lastModifiedBy>Christine Tigwell</cp:lastModifiedBy>
  <cp:revision>141</cp:revision>
  <cp:lastPrinted>2024-07-02T08:25:23Z</cp:lastPrinted>
  <dcterms:created xsi:type="dcterms:W3CDTF">2018-07-04T10:52:43Z</dcterms:created>
  <dcterms:modified xsi:type="dcterms:W3CDTF">2026-07-16T11:19:02Z</dcterms:modified>
</cp:coreProperties>
</file>