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64" r:id="rId3"/>
    <p:sldId id="282" r:id="rId4"/>
    <p:sldId id="283" r:id="rId5"/>
    <p:sldId id="265" r:id="rId6"/>
    <p:sldId id="278" r:id="rId7"/>
    <p:sldId id="275" r:id="rId8"/>
    <p:sldId id="258" r:id="rId9"/>
    <p:sldId id="257" r:id="rId10"/>
    <p:sldId id="277" r:id="rId11"/>
    <p:sldId id="306" r:id="rId12"/>
    <p:sldId id="261" r:id="rId13"/>
    <p:sldId id="263" r:id="rId14"/>
    <p:sldId id="276" r:id="rId15"/>
    <p:sldId id="279" r:id="rId16"/>
    <p:sldId id="284" r:id="rId17"/>
    <p:sldId id="259" r:id="rId18"/>
    <p:sldId id="286" r:id="rId19"/>
    <p:sldId id="262" r:id="rId20"/>
    <p:sldId id="298" r:id="rId21"/>
    <p:sldId id="304" r:id="rId22"/>
    <p:sldId id="303" r:id="rId23"/>
    <p:sldId id="302" r:id="rId24"/>
    <p:sldId id="307" r:id="rId25"/>
    <p:sldId id="260" r:id="rId26"/>
    <p:sldId id="269" r:id="rId27"/>
    <p:sldId id="305" r:id="rId28"/>
    <p:sldId id="290" r:id="rId29"/>
    <p:sldId id="285" r:id="rId30"/>
    <p:sldId id="301" r:id="rId31"/>
    <p:sldId id="291" r:id="rId32"/>
    <p:sldId id="292" r:id="rId33"/>
    <p:sldId id="300" r:id="rId34"/>
    <p:sldId id="289" r:id="rId35"/>
    <p:sldId id="293" r:id="rId36"/>
    <p:sldId id="294" r:id="rId37"/>
    <p:sldId id="295" r:id="rId38"/>
    <p:sldId id="296" r:id="rId39"/>
    <p:sldId id="297" r:id="rId40"/>
    <p:sldId id="299" r:id="rId41"/>
    <p:sldId id="280" r:id="rId4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421" autoAdjust="0"/>
  </p:normalViewPr>
  <p:slideViewPr>
    <p:cSldViewPr>
      <p:cViewPr>
        <p:scale>
          <a:sx n="150" d="100"/>
          <a:sy n="150" d="100"/>
        </p:scale>
        <p:origin x="-336" y="-169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001" tIns="45501" rIns="91001" bIns="45501"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001" tIns="45501" rIns="91001" bIns="45501" rtlCol="0"/>
          <a:lstStyle>
            <a:lvl1pPr algn="r">
              <a:defRPr sz="1200"/>
            </a:lvl1pPr>
          </a:lstStyle>
          <a:p>
            <a:fld id="{801F372C-B300-4BD6-B31D-5CDEF4651609}" type="datetimeFigureOut">
              <a:rPr lang="en-GB" smtClean="0"/>
              <a:t>18/04/2023</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001" tIns="45501" rIns="91001" bIns="45501"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001" tIns="45501" rIns="91001" bIns="4550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001" tIns="45501" rIns="91001" bIns="45501"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001" tIns="45501" rIns="91001" bIns="45501" rtlCol="0" anchor="b"/>
          <a:lstStyle>
            <a:lvl1pPr algn="r">
              <a:defRPr sz="1200"/>
            </a:lvl1pPr>
          </a:lstStyle>
          <a:p>
            <a:fld id="{7AF35759-FF87-4A58-8696-497A94C15D1F}" type="slidenum">
              <a:rPr lang="en-GB" smtClean="0"/>
              <a:t>‹#›</a:t>
            </a:fld>
            <a:endParaRPr lang="en-GB"/>
          </a:p>
        </p:txBody>
      </p:sp>
    </p:spTree>
    <p:extLst>
      <p:ext uri="{BB962C8B-B14F-4D97-AF65-F5344CB8AC3E}">
        <p14:creationId xmlns:p14="http://schemas.microsoft.com/office/powerpoint/2010/main" val="1584075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evening, afternoon or morning, depending on when you are watching this! </a:t>
            </a:r>
          </a:p>
          <a:p>
            <a:endParaRPr lang="en-GB" dirty="0" smtClean="0"/>
          </a:p>
          <a:p>
            <a:r>
              <a:rPr lang="en-GB" dirty="0" smtClean="0"/>
              <a:t>Welcome</a:t>
            </a:r>
            <a:r>
              <a:rPr lang="en-GB" baseline="0" dirty="0" smtClean="0"/>
              <a:t> to the Relationships, Sex and Health Education Parent/Carer Information Presentation. The Relationships, Sex and Health Education curriculum is extremely broad including units on mental wellbeing, online safety, friendships, peer pressure, families and much, much more. However, this information event, will be looking in detail at specific areas of our programme of study at Herne: namely Puberty and Relationships and Sex Education. </a:t>
            </a:r>
          </a:p>
          <a:p>
            <a:endParaRPr lang="en-GB" baseline="0" dirty="0" smtClean="0"/>
          </a:p>
          <a:p>
            <a:r>
              <a:rPr lang="en-GB" baseline="0" dirty="0" smtClean="0"/>
              <a:t>So, we will start with a few welcomes to begin with:</a:t>
            </a:r>
          </a:p>
          <a:p>
            <a:endParaRPr lang="en-GB" baseline="0" dirty="0" smtClean="0"/>
          </a:p>
          <a:p>
            <a:r>
              <a:rPr lang="en-GB" baseline="0" dirty="0" smtClean="0"/>
              <a:t>I am Mrs Hepworth (Olivia Hepworth)  and I have been at Herne for </a:t>
            </a:r>
            <a:r>
              <a:rPr lang="en-GB" baseline="0" dirty="0" smtClean="0"/>
              <a:t>coming up to 11 </a:t>
            </a:r>
            <a:r>
              <a:rPr lang="en-GB" baseline="0" dirty="0" smtClean="0"/>
              <a:t>years this September. I have taught 7 of those years in Year 6. I have also been the </a:t>
            </a:r>
            <a:r>
              <a:rPr lang="en-GB" baseline="0" dirty="0" smtClean="0"/>
              <a:t>Personal, Social, Health Education AKA PSHE) lead </a:t>
            </a:r>
            <a:r>
              <a:rPr lang="en-GB" baseline="0" dirty="0" smtClean="0"/>
              <a:t>at Herne for </a:t>
            </a:r>
            <a:r>
              <a:rPr lang="en-GB" baseline="0" dirty="0" smtClean="0"/>
              <a:t>9 </a:t>
            </a:r>
            <a:r>
              <a:rPr lang="en-GB" baseline="0" dirty="0" smtClean="0"/>
              <a:t>years, attended numerous PSHE courses in my time, planned many </a:t>
            </a:r>
            <a:r>
              <a:rPr lang="en-GB" baseline="0" dirty="0" smtClean="0"/>
              <a:t>PSHE </a:t>
            </a:r>
            <a:r>
              <a:rPr lang="en-GB" baseline="0" dirty="0" smtClean="0"/>
              <a:t>units including the Relationships and Sex Education curriculum at Herne for the last </a:t>
            </a:r>
            <a:r>
              <a:rPr lang="en-GB" baseline="0" dirty="0" smtClean="0"/>
              <a:t>8 </a:t>
            </a:r>
            <a:r>
              <a:rPr lang="en-GB" baseline="0" dirty="0" smtClean="0"/>
              <a:t>years and am an extremely passionate advocate and champion for this subject. </a:t>
            </a:r>
          </a:p>
          <a:p>
            <a:endParaRPr lang="en-GB" baseline="0" dirty="0" smtClean="0"/>
          </a:p>
          <a:p>
            <a:r>
              <a:rPr lang="en-GB" baseline="0" dirty="0" smtClean="0"/>
              <a:t>Mrs </a:t>
            </a:r>
            <a:r>
              <a:rPr lang="en-GB" baseline="0" dirty="0" err="1" smtClean="0"/>
              <a:t>Thakore</a:t>
            </a:r>
            <a:r>
              <a:rPr lang="en-GB" baseline="0" dirty="0" smtClean="0"/>
              <a:t> (Belinda </a:t>
            </a:r>
            <a:r>
              <a:rPr lang="en-GB" baseline="0" dirty="0" err="1" smtClean="0"/>
              <a:t>Thakore</a:t>
            </a:r>
            <a:r>
              <a:rPr lang="en-GB" baseline="0" dirty="0" smtClean="0"/>
              <a:t>) is the other PSHE lead (although currently on Maternity leave) and has been at </a:t>
            </a:r>
            <a:r>
              <a:rPr lang="en-GB" baseline="0" dirty="0" smtClean="0"/>
              <a:t>Herne for coming up to </a:t>
            </a:r>
            <a:r>
              <a:rPr lang="en-GB" baseline="0" dirty="0" smtClean="0"/>
              <a:t>10 </a:t>
            </a:r>
            <a:r>
              <a:rPr lang="en-GB" baseline="0" dirty="0" smtClean="0"/>
              <a:t>years this </a:t>
            </a:r>
            <a:r>
              <a:rPr lang="en-GB" baseline="0" dirty="0" smtClean="0"/>
              <a:t>September. She has taught </a:t>
            </a:r>
            <a:r>
              <a:rPr lang="en-GB" baseline="0" dirty="0" smtClean="0"/>
              <a:t>all over the school and </a:t>
            </a:r>
            <a:r>
              <a:rPr lang="en-GB" baseline="0" dirty="0" smtClean="0"/>
              <a:t>so has an </a:t>
            </a:r>
            <a:r>
              <a:rPr lang="en-GB" baseline="0" dirty="0" smtClean="0"/>
              <a:t>extremely good knowledge of the curriculum across the years. </a:t>
            </a:r>
            <a:r>
              <a:rPr lang="en-GB" baseline="0" dirty="0" smtClean="0"/>
              <a:t>She has also </a:t>
            </a:r>
            <a:r>
              <a:rPr lang="en-GB" baseline="0" dirty="0" smtClean="0"/>
              <a:t>been the </a:t>
            </a:r>
            <a:r>
              <a:rPr lang="en-GB" baseline="0" dirty="0" smtClean="0"/>
              <a:t>PSHE lead at </a:t>
            </a:r>
            <a:r>
              <a:rPr lang="en-GB" baseline="0" dirty="0" smtClean="0"/>
              <a:t>Herne for </a:t>
            </a:r>
            <a:r>
              <a:rPr lang="en-GB" baseline="0" dirty="0" smtClean="0"/>
              <a:t>7 years, </a:t>
            </a:r>
            <a:r>
              <a:rPr lang="en-GB" baseline="0" dirty="0" smtClean="0"/>
              <a:t>attended numerous PSHE courses in </a:t>
            </a:r>
            <a:r>
              <a:rPr lang="en-GB" baseline="0" dirty="0" smtClean="0"/>
              <a:t>her </a:t>
            </a:r>
            <a:r>
              <a:rPr lang="en-GB" baseline="0" dirty="0" smtClean="0"/>
              <a:t>time, planned many PDL units including the ‘Growing and changing’-Puberty unit and </a:t>
            </a:r>
            <a:r>
              <a:rPr lang="en-GB" baseline="0" dirty="0" smtClean="0"/>
              <a:t>is </a:t>
            </a:r>
            <a:r>
              <a:rPr lang="en-GB" baseline="0" dirty="0" smtClean="0"/>
              <a:t>also an extremely passionate advocate and champion for this subject. </a:t>
            </a:r>
          </a:p>
          <a:p>
            <a:endParaRPr lang="en-GB" baseline="0" dirty="0" smtClean="0"/>
          </a:p>
          <a:p>
            <a:pPr defTabSz="910011">
              <a:defRPr/>
            </a:pPr>
            <a:r>
              <a:rPr lang="en-GB" baseline="0" dirty="0" smtClean="0"/>
              <a:t>So I think it is fair to say (without sounding like we are blowing our own trumpets!) that between the two of us, we are quite well versed in all things to do with the Relationships, Sex and Health education programme offered at Herne and we look forward to taking you through this information. </a:t>
            </a:r>
          </a:p>
          <a:p>
            <a:pPr defTabSz="910011">
              <a:defRPr/>
            </a:pPr>
            <a:endParaRPr lang="en-GB" baseline="0" dirty="0" smtClean="0"/>
          </a:p>
          <a:p>
            <a:pPr defTabSz="910011">
              <a:defRPr/>
            </a:pPr>
            <a:r>
              <a:rPr lang="en-GB" baseline="0" dirty="0" smtClean="0"/>
              <a:t>We know that as parents/carers you are first and foremost the most important teachers in your child’s/children’s lives which is why we feel it is so  important to share with you our graduated, age appropriate programme of study and sensitive approach to teaching such important subjects. We welcome your feedback if you have any and we have put our details at the end of the PPT if you would like to contact us about anything mentioned here. </a:t>
            </a:r>
          </a:p>
          <a:p>
            <a:pPr defTabSz="910011">
              <a:defRPr/>
            </a:pPr>
            <a:endParaRPr lang="en-GB" baseline="0" dirty="0" smtClean="0"/>
          </a:p>
          <a:p>
            <a:pPr defTabSz="910011">
              <a:defRPr/>
            </a:pPr>
            <a:r>
              <a:rPr lang="en-GB" baseline="0" dirty="0" smtClean="0"/>
              <a:t>We appreciate there is a lot of information on the slides, so we encourage you to get yourself a drink, get comfy and pause the video whenever you need. </a:t>
            </a:r>
          </a:p>
          <a:p>
            <a:pPr defTabSz="910011">
              <a:defRPr/>
            </a:pPr>
            <a:endParaRPr lang="en-GB" dirty="0" smtClean="0"/>
          </a:p>
          <a:p>
            <a:r>
              <a:rPr lang="en-GB" dirty="0" smtClean="0"/>
              <a:t>https://www.gov.uk/government/news/relationships-education-relationships-and-sex-education-rse-and-health-education-faqs</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1</a:t>
            </a:fld>
            <a:endParaRPr lang="en-GB"/>
          </a:p>
        </p:txBody>
      </p:sp>
    </p:spTree>
    <p:extLst>
      <p:ext uri="{BB962C8B-B14F-4D97-AF65-F5344CB8AC3E}">
        <p14:creationId xmlns:p14="http://schemas.microsoft.com/office/powerpoint/2010/main" val="62560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As you </a:t>
            </a:r>
            <a:r>
              <a:rPr lang="en-GB" b="0" dirty="0" smtClean="0"/>
              <a:t>are now aware, </a:t>
            </a:r>
            <a:r>
              <a:rPr lang="en-GB" b="0" dirty="0" smtClean="0"/>
              <a:t>Relationships</a:t>
            </a:r>
            <a:r>
              <a:rPr lang="en-GB" b="0" baseline="0" dirty="0" smtClean="0"/>
              <a:t> and Health Education are statutory in primary schools therefore children cannot be withdrawn from this part of the </a:t>
            </a:r>
            <a:r>
              <a:rPr lang="en-GB" b="0" baseline="0" dirty="0" smtClean="0"/>
              <a:t>PSHE </a:t>
            </a:r>
            <a:r>
              <a:rPr lang="en-GB" b="0" baseline="0" dirty="0" smtClean="0"/>
              <a:t>curriculum. </a:t>
            </a:r>
            <a:endParaRPr lang="en-GB" b="0" dirty="0" smtClean="0"/>
          </a:p>
          <a:p>
            <a:r>
              <a:rPr lang="en-GB" b="1" dirty="0" err="1" smtClean="0"/>
              <a:t>However..READ</a:t>
            </a:r>
            <a:r>
              <a:rPr lang="en-GB" b="1" baseline="0" dirty="0" smtClean="0"/>
              <a:t> SLIDE</a:t>
            </a:r>
          </a:p>
          <a:p>
            <a:endParaRPr lang="en-GB" b="1" baseline="0" dirty="0" smtClean="0"/>
          </a:p>
          <a:p>
            <a:r>
              <a:rPr lang="en-GB" b="1" baseline="0" dirty="0" smtClean="0"/>
              <a:t>This link is just a link to our RSE and Health Education Policy at Herne. </a:t>
            </a:r>
            <a:endParaRPr lang="en-GB" b="1" baseline="0" dirty="0" smtClean="0"/>
          </a:p>
          <a:p>
            <a:endParaRPr lang="en-GB" b="1" baseline="0" dirty="0" smtClean="0"/>
          </a:p>
          <a:p>
            <a:r>
              <a:rPr lang="en-GB" b="0" baseline="0" dirty="0" smtClean="0"/>
              <a:t>Just to clarify the sex education element will </a:t>
            </a:r>
            <a:r>
              <a:rPr lang="en-GB" b="1" i="1" baseline="0" dirty="0" smtClean="0"/>
              <a:t>only be taught in Year 6</a:t>
            </a:r>
            <a:r>
              <a:rPr lang="en-GB" b="0" baseline="0" dirty="0" smtClean="0"/>
              <a:t>. However, as you can appreciate, children are curious and questions about sexual intercourse do get asked in earlier years. We know this from experience.  When this arises, teachers will answer their questions in an age appropriate way adhering to the Herne School RSE &amp; Health Education Policy. </a:t>
            </a:r>
            <a:endParaRPr lang="en-GB" b="0" baseline="0" dirty="0" smtClean="0"/>
          </a:p>
          <a:p>
            <a:endParaRPr lang="en-GB" b="0" baseline="0" dirty="0" smtClean="0"/>
          </a:p>
          <a:p>
            <a:r>
              <a:rPr lang="en-GB" b="0" baseline="0" dirty="0" smtClean="0"/>
              <a:t>I am going to stop here and there will be a third video where you can find out more about our pedagogy, resources and how we create that safe climate for learning. </a:t>
            </a:r>
          </a:p>
        </p:txBody>
      </p:sp>
      <p:sp>
        <p:nvSpPr>
          <p:cNvPr id="4" name="Slide Number Placeholder 3"/>
          <p:cNvSpPr>
            <a:spLocks noGrp="1"/>
          </p:cNvSpPr>
          <p:nvPr>
            <p:ph type="sldNum" sz="quarter" idx="10"/>
          </p:nvPr>
        </p:nvSpPr>
        <p:spPr/>
        <p:txBody>
          <a:bodyPr/>
          <a:lstStyle/>
          <a:p>
            <a:fld id="{7AF35759-FF87-4A58-8696-497A94C15D1F}" type="slidenum">
              <a:rPr lang="en-GB" smtClean="0"/>
              <a:t>10</a:t>
            </a:fld>
            <a:endParaRPr lang="en-GB"/>
          </a:p>
        </p:txBody>
      </p:sp>
    </p:spTree>
    <p:extLst>
      <p:ext uri="{BB962C8B-B14F-4D97-AF65-F5344CB8AC3E}">
        <p14:creationId xmlns:p14="http://schemas.microsoft.com/office/powerpoint/2010/main" val="27386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a:t>
            </a:r>
            <a:r>
              <a:rPr lang="en-GB" baseline="0" dirty="0" smtClean="0"/>
              <a:t> back to part two of the Relationships, Sex and Health Education Parent and Carer Information Presentation! </a:t>
            </a:r>
          </a:p>
          <a:p>
            <a:endParaRPr lang="en-GB" baseline="0" dirty="0" smtClean="0"/>
          </a:p>
          <a:p>
            <a:r>
              <a:rPr lang="en-GB" baseline="0" dirty="0" smtClean="0"/>
              <a:t>In this sequel we will be discussing the objectives, pedagogy, climate for learning, resources and other important elements of the curriculum.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11</a:t>
            </a:fld>
            <a:endParaRPr lang="en-GB"/>
          </a:p>
        </p:txBody>
      </p:sp>
    </p:spTree>
    <p:extLst>
      <p:ext uri="{BB962C8B-B14F-4D97-AF65-F5344CB8AC3E}">
        <p14:creationId xmlns:p14="http://schemas.microsoft.com/office/powerpoint/2010/main" val="158753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READ SLIDE</a:t>
            </a:r>
            <a:endParaRPr lang="en-GB" b="1" dirty="0"/>
          </a:p>
        </p:txBody>
      </p:sp>
      <p:sp>
        <p:nvSpPr>
          <p:cNvPr id="4" name="Slide Number Placeholder 3"/>
          <p:cNvSpPr>
            <a:spLocks noGrp="1"/>
          </p:cNvSpPr>
          <p:nvPr>
            <p:ph type="sldNum" sz="quarter" idx="10"/>
          </p:nvPr>
        </p:nvSpPr>
        <p:spPr/>
        <p:txBody>
          <a:bodyPr/>
          <a:lstStyle/>
          <a:p>
            <a:fld id="{7AF35759-FF87-4A58-8696-497A94C15D1F}" type="slidenum">
              <a:rPr lang="en-GB" smtClean="0"/>
              <a:t>12</a:t>
            </a:fld>
            <a:endParaRPr lang="en-GB"/>
          </a:p>
        </p:txBody>
      </p:sp>
    </p:spTree>
    <p:extLst>
      <p:ext uri="{BB962C8B-B14F-4D97-AF65-F5344CB8AC3E}">
        <p14:creationId xmlns:p14="http://schemas.microsoft.com/office/powerpoint/2010/main" val="4132946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any of our PDL lessons, we establish a safe and comfortable environment</a:t>
            </a:r>
            <a:r>
              <a:rPr lang="en-GB" baseline="0" dirty="0" smtClean="0"/>
              <a:t>. As a whole class we generate ground rules together, this is </a:t>
            </a:r>
            <a:r>
              <a:rPr lang="en-GB" baseline="0" dirty="0" smtClean="0"/>
              <a:t>a really </a:t>
            </a:r>
            <a:r>
              <a:rPr lang="en-GB" baseline="0" dirty="0" smtClean="0"/>
              <a:t>important part of distancing the learning so children are aware not to bring up personal stories or ask questions about personal experiences. It also is a very powerful way to enable everyone to feel comfortable and safe at the beginning of the lesson (children are very familiar with and respectful of ground rules as all teachers do this at the start of most  PDL lessons).  The delivery of </a:t>
            </a:r>
            <a:r>
              <a:rPr lang="en-GB" baseline="0" dirty="0" smtClean="0"/>
              <a:t>relationships and sex </a:t>
            </a:r>
            <a:r>
              <a:rPr lang="en-GB" baseline="0" dirty="0" smtClean="0"/>
              <a:t>education is taught through our graduated programme so it is age appropriate, taught in a factual and non-judgemental way, allowing scope for children to ask questions in a safe environment. </a:t>
            </a:r>
          </a:p>
          <a:p>
            <a:r>
              <a:rPr lang="en-GB" dirty="0" smtClean="0"/>
              <a:t>RSE is taught</a:t>
            </a:r>
            <a:r>
              <a:rPr lang="en-GB" baseline="0" dirty="0" smtClean="0"/>
              <a:t> by the child’s class teacher with at least one other adult present (generally the class LSA). This is important because the children have a good rapport with their class teacher who knows the children well at this stage in their learning and are the best people placed to support them. The lessons will be carried out in class with their usual classmates. </a:t>
            </a:r>
            <a:r>
              <a:rPr lang="en-GB" baseline="0" dirty="0" smtClean="0"/>
              <a:t>We </a:t>
            </a:r>
            <a:r>
              <a:rPr lang="en-GB" baseline="0" dirty="0" smtClean="0"/>
              <a:t>do not split the children into gendered groups as research suggests that it is important they are with children and adults they are familiar with and therefore will hopefully feel most comfortable and secure with. The </a:t>
            </a:r>
            <a:r>
              <a:rPr lang="en-GB" baseline="0" dirty="0" err="1" smtClean="0"/>
              <a:t>DfE</a:t>
            </a:r>
            <a:r>
              <a:rPr lang="en-GB" baseline="0" dirty="0" smtClean="0"/>
              <a:t> inform that all children should learn about the changes that happen to both males and females. This is a key part of understanding one another, being respectful towards one another and understanding the changes their fellow pupils may be experiencing. </a:t>
            </a:r>
          </a:p>
          <a:p>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13</a:t>
            </a:fld>
            <a:endParaRPr lang="en-GB"/>
          </a:p>
        </p:txBody>
      </p:sp>
    </p:spTree>
    <p:extLst>
      <p:ext uri="{BB962C8B-B14F-4D97-AF65-F5344CB8AC3E}">
        <p14:creationId xmlns:p14="http://schemas.microsoft.com/office/powerpoint/2010/main" val="2528579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READ SLIDE: </a:t>
            </a:r>
            <a:r>
              <a:rPr lang="en-GB" b="0" dirty="0" smtClean="0"/>
              <a:t>As with all curriculum subjects, RSE and Health Education must be accessible for all pupils. When planning our RSE and Health Education curriculum</a:t>
            </a:r>
            <a:r>
              <a:rPr lang="en-GB" b="0" baseline="0" dirty="0" smtClean="0"/>
              <a:t> we ensure we take into consideration the needs of pupils with SEND. Therefore we may tailor our programme in order to make it accessible and age appropriate for individual children’s needs. As with all teaching we ensure our RSE and Health curriculum is sensitive, age appropriate, developmentally appropriate and delivered with reference to the law. </a:t>
            </a:r>
            <a:endParaRPr lang="en-GB" b="0" dirty="0" smtClean="0"/>
          </a:p>
          <a:p>
            <a:endParaRPr lang="en-GB" b="1" dirty="0" smtClean="0"/>
          </a:p>
        </p:txBody>
      </p:sp>
      <p:sp>
        <p:nvSpPr>
          <p:cNvPr id="4" name="Slide Number Placeholder 3"/>
          <p:cNvSpPr>
            <a:spLocks noGrp="1"/>
          </p:cNvSpPr>
          <p:nvPr>
            <p:ph type="sldNum" sz="quarter" idx="10"/>
          </p:nvPr>
        </p:nvSpPr>
        <p:spPr/>
        <p:txBody>
          <a:bodyPr/>
          <a:lstStyle/>
          <a:p>
            <a:fld id="{7AF35759-FF87-4A58-8696-497A94C15D1F}" type="slidenum">
              <a:rPr lang="en-GB" smtClean="0"/>
              <a:t>14</a:t>
            </a:fld>
            <a:endParaRPr lang="en-GB"/>
          </a:p>
        </p:txBody>
      </p:sp>
    </p:spTree>
    <p:extLst>
      <p:ext uri="{BB962C8B-B14F-4D97-AF65-F5344CB8AC3E}">
        <p14:creationId xmlns:p14="http://schemas.microsoft.com/office/powerpoint/2010/main" val="408494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READ SLIDE</a:t>
            </a:r>
            <a:endParaRPr lang="en-GB" b="1" dirty="0"/>
          </a:p>
        </p:txBody>
      </p:sp>
      <p:sp>
        <p:nvSpPr>
          <p:cNvPr id="4" name="Slide Number Placeholder 3"/>
          <p:cNvSpPr>
            <a:spLocks noGrp="1"/>
          </p:cNvSpPr>
          <p:nvPr>
            <p:ph type="sldNum" sz="quarter" idx="10"/>
          </p:nvPr>
        </p:nvSpPr>
        <p:spPr/>
        <p:txBody>
          <a:bodyPr/>
          <a:lstStyle/>
          <a:p>
            <a:fld id="{7AF35759-FF87-4A58-8696-497A94C15D1F}" type="slidenum">
              <a:rPr lang="en-GB" smtClean="0"/>
              <a:t>15</a:t>
            </a:fld>
            <a:endParaRPr lang="en-GB"/>
          </a:p>
        </p:txBody>
      </p:sp>
    </p:spTree>
    <p:extLst>
      <p:ext uri="{BB962C8B-B14F-4D97-AF65-F5344CB8AC3E}">
        <p14:creationId xmlns:p14="http://schemas.microsoft.com/office/powerpoint/2010/main" val="326827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quotes that you can see are taken from the Department for Education statutory</a:t>
            </a:r>
            <a:r>
              <a:rPr lang="en-GB" baseline="0" dirty="0" smtClean="0"/>
              <a:t> guidance on RSE and Health Education. Pause if you need time to read these quotes. </a:t>
            </a:r>
          </a:p>
          <a:p>
            <a:r>
              <a:rPr lang="en-GB" b="1" dirty="0" smtClean="0"/>
              <a:t>READ SLIDE </a:t>
            </a:r>
          </a:p>
        </p:txBody>
      </p:sp>
      <p:sp>
        <p:nvSpPr>
          <p:cNvPr id="4" name="Slide Number Placeholder 3"/>
          <p:cNvSpPr>
            <a:spLocks noGrp="1"/>
          </p:cNvSpPr>
          <p:nvPr>
            <p:ph type="sldNum" sz="quarter" idx="10"/>
          </p:nvPr>
        </p:nvSpPr>
        <p:spPr/>
        <p:txBody>
          <a:bodyPr/>
          <a:lstStyle/>
          <a:p>
            <a:fld id="{7AF35759-FF87-4A58-8696-497A94C15D1F}" type="slidenum">
              <a:rPr lang="en-GB" smtClean="0"/>
              <a:t>16</a:t>
            </a:fld>
            <a:endParaRPr lang="en-GB"/>
          </a:p>
        </p:txBody>
      </p:sp>
    </p:spTree>
    <p:extLst>
      <p:ext uri="{BB962C8B-B14F-4D97-AF65-F5344CB8AC3E}">
        <p14:creationId xmlns:p14="http://schemas.microsoft.com/office/powerpoint/2010/main" val="3419591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Historically,</a:t>
            </a:r>
            <a:r>
              <a:rPr lang="en-GB" baseline="0" dirty="0" smtClean="0"/>
              <a:t> we have previously taught Puberty in Year 5, however….READ SLIDE </a:t>
            </a:r>
          </a:p>
          <a:p>
            <a:r>
              <a:rPr lang="en-GB" baseline="0" dirty="0" smtClean="0"/>
              <a:t>All children will learn the entirety of the curriculum including changes that occur to both males and females.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17</a:t>
            </a:fld>
            <a:endParaRPr lang="en-GB"/>
          </a:p>
        </p:txBody>
      </p:sp>
    </p:spTree>
    <p:extLst>
      <p:ext uri="{BB962C8B-B14F-4D97-AF65-F5344CB8AC3E}">
        <p14:creationId xmlns:p14="http://schemas.microsoft.com/office/powerpoint/2010/main" val="3670285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So…READ </a:t>
            </a:r>
            <a:r>
              <a:rPr lang="en-GB" b="1" dirty="0" smtClean="0"/>
              <a:t>TITLE</a:t>
            </a:r>
            <a:r>
              <a:rPr lang="en-GB" b="1" baseline="0" dirty="0" smtClean="0"/>
              <a:t> </a:t>
            </a:r>
            <a:endParaRPr lang="en-GB" b="1" baseline="0" dirty="0" smtClean="0"/>
          </a:p>
          <a:p>
            <a:endParaRPr lang="en-GB" b="1" baseline="0" dirty="0" smtClean="0"/>
          </a:p>
          <a:p>
            <a:r>
              <a:rPr lang="en-GB" baseline="0" dirty="0" smtClean="0"/>
              <a:t>At Herne, we have taken the guidance from the </a:t>
            </a:r>
            <a:r>
              <a:rPr lang="en-GB" baseline="0" dirty="0" err="1" smtClean="0"/>
              <a:t>DfE</a:t>
            </a:r>
            <a:r>
              <a:rPr lang="en-GB" baseline="0" dirty="0" smtClean="0"/>
              <a:t>, PSHE ASSOCIATION, Brook and Medway. </a:t>
            </a:r>
            <a:endParaRPr lang="en-GB" baseline="0" dirty="0" smtClean="0"/>
          </a:p>
          <a:p>
            <a:endParaRPr lang="en-GB" baseline="0" dirty="0" smtClean="0"/>
          </a:p>
          <a:p>
            <a:r>
              <a:rPr lang="en-GB" b="1" baseline="0" dirty="0" smtClean="0"/>
              <a:t>READ SLIDE</a:t>
            </a:r>
            <a:endParaRPr lang="en-GB" b="1" dirty="0"/>
          </a:p>
        </p:txBody>
      </p:sp>
      <p:sp>
        <p:nvSpPr>
          <p:cNvPr id="4" name="Slide Number Placeholder 3"/>
          <p:cNvSpPr>
            <a:spLocks noGrp="1"/>
          </p:cNvSpPr>
          <p:nvPr>
            <p:ph type="sldNum" sz="quarter" idx="10"/>
          </p:nvPr>
        </p:nvSpPr>
        <p:spPr/>
        <p:txBody>
          <a:bodyPr/>
          <a:lstStyle/>
          <a:p>
            <a:fld id="{7AF35759-FF87-4A58-8696-497A94C15D1F}" type="slidenum">
              <a:rPr lang="en-GB" smtClean="0"/>
              <a:t>18</a:t>
            </a:fld>
            <a:endParaRPr lang="en-GB"/>
          </a:p>
        </p:txBody>
      </p:sp>
    </p:spTree>
    <p:extLst>
      <p:ext uri="{BB962C8B-B14F-4D97-AF65-F5344CB8AC3E}">
        <p14:creationId xmlns:p14="http://schemas.microsoft.com/office/powerpoint/2010/main" val="4244876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the</a:t>
            </a:r>
            <a:r>
              <a:rPr lang="en-GB" baseline="0" dirty="0" smtClean="0"/>
              <a:t> following slides are several examples of the resources used in the Year 4 Growing and changing unit.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19</a:t>
            </a:fld>
            <a:endParaRPr lang="en-GB"/>
          </a:p>
        </p:txBody>
      </p:sp>
    </p:spTree>
    <p:extLst>
      <p:ext uri="{BB962C8B-B14F-4D97-AF65-F5344CB8AC3E}">
        <p14:creationId xmlns:p14="http://schemas.microsoft.com/office/powerpoint/2010/main" val="422379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dirty="0" smtClean="0"/>
              <a:t>To begin with we will be looking at the statutory guidance from the Department for Education. </a:t>
            </a:r>
          </a:p>
          <a:p>
            <a:pPr defTabSz="910011">
              <a:defRPr/>
            </a:pPr>
            <a:endParaRPr lang="en-GB" dirty="0" smtClean="0"/>
          </a:p>
          <a:p>
            <a:pPr defTabSz="910011">
              <a:defRPr/>
            </a:pPr>
            <a:r>
              <a:rPr lang="en-GB" b="1" dirty="0" smtClean="0"/>
              <a:t>READ SLIDE </a:t>
            </a:r>
          </a:p>
          <a:p>
            <a:pPr defTabSz="910011">
              <a:defRPr/>
            </a:pPr>
            <a:endParaRPr lang="en-GB" dirty="0">
              <a:latin typeface="Maiandra GD" panose="020E0502030308020204" pitchFamily="34" charset="0"/>
            </a:endParaRPr>
          </a:p>
          <a:p>
            <a:pPr defTabSz="910011">
              <a:defRPr/>
            </a:pPr>
            <a:r>
              <a:rPr lang="en-GB" dirty="0" smtClean="0">
                <a:latin typeface="Maiandra GD" panose="020E0502030308020204" pitchFamily="34" charset="0"/>
              </a:rPr>
              <a:t>Year </a:t>
            </a:r>
            <a:r>
              <a:rPr lang="en-GB" dirty="0">
                <a:latin typeface="Maiandra GD" panose="020E0502030308020204" pitchFamily="34" charset="0"/>
              </a:rPr>
              <a:t>4 </a:t>
            </a:r>
            <a:r>
              <a:rPr lang="en-GB" baseline="0" dirty="0" smtClean="0">
                <a:latin typeface="Maiandra GD" panose="020E0502030308020204" pitchFamily="34" charset="0"/>
              </a:rPr>
              <a:t> Growing and Changing (</a:t>
            </a:r>
            <a:r>
              <a:rPr lang="en-GB" dirty="0" smtClean="0">
                <a:latin typeface="Maiandra GD" panose="020E0502030308020204" pitchFamily="34" charset="0"/>
              </a:rPr>
              <a:t>Puberty) unit </a:t>
            </a:r>
            <a:r>
              <a:rPr lang="en-GB" dirty="0">
                <a:latin typeface="Maiandra GD" panose="020E0502030308020204" pitchFamily="34" charset="0"/>
              </a:rPr>
              <a:t>will begin </a:t>
            </a:r>
            <a:r>
              <a:rPr lang="en-GB" dirty="0" smtClean="0">
                <a:latin typeface="Maiandra GD" panose="020E0502030308020204" pitchFamily="34" charset="0"/>
              </a:rPr>
              <a:t>after</a:t>
            </a:r>
            <a:r>
              <a:rPr lang="en-GB" baseline="0" dirty="0" smtClean="0">
                <a:latin typeface="Maiandra GD" panose="020E0502030308020204" pitchFamily="34" charset="0"/>
              </a:rPr>
              <a:t> half term </a:t>
            </a:r>
            <a:r>
              <a:rPr lang="en-GB" dirty="0" smtClean="0">
                <a:latin typeface="Maiandra GD" panose="020E0502030308020204" pitchFamily="34" charset="0"/>
              </a:rPr>
              <a:t>and </a:t>
            </a:r>
            <a:r>
              <a:rPr lang="en-GB" dirty="0">
                <a:latin typeface="Maiandra GD" panose="020E0502030308020204" pitchFamily="34" charset="0"/>
              </a:rPr>
              <a:t>Year </a:t>
            </a:r>
            <a:r>
              <a:rPr lang="en-GB" dirty="0" smtClean="0">
                <a:latin typeface="Maiandra GD" panose="020E0502030308020204" pitchFamily="34" charset="0"/>
              </a:rPr>
              <a:t>6’s  Puberty and Reproduction unit </a:t>
            </a:r>
            <a:r>
              <a:rPr lang="en-GB" dirty="0">
                <a:latin typeface="Maiandra GD" panose="020E0502030308020204" pitchFamily="34" charset="0"/>
              </a:rPr>
              <a:t>will begin the week </a:t>
            </a:r>
            <a:r>
              <a:rPr lang="en-GB" dirty="0" smtClean="0">
                <a:latin typeface="Maiandra GD" panose="020E0502030308020204" pitchFamily="34" charset="0"/>
              </a:rPr>
              <a:t>commencing</a:t>
            </a:r>
            <a:r>
              <a:rPr lang="en-GB" baseline="0" dirty="0" smtClean="0">
                <a:latin typeface="Maiandra GD" panose="020E0502030308020204" pitchFamily="34" charset="0"/>
              </a:rPr>
              <a:t> Monday 15</a:t>
            </a:r>
            <a:r>
              <a:rPr lang="en-GB" baseline="30000" dirty="0" smtClean="0">
                <a:latin typeface="Maiandra GD" panose="020E0502030308020204" pitchFamily="34" charset="0"/>
              </a:rPr>
              <a:t>th</a:t>
            </a:r>
            <a:r>
              <a:rPr lang="en-GB" baseline="0" dirty="0" smtClean="0">
                <a:latin typeface="Maiandra GD" panose="020E0502030308020204" pitchFamily="34" charset="0"/>
              </a:rPr>
              <a:t> May</a:t>
            </a:r>
            <a:r>
              <a:rPr lang="en-GB" dirty="0" smtClean="0">
                <a:latin typeface="Maiandra GD" panose="020E0502030308020204" pitchFamily="34" charset="0"/>
              </a:rPr>
              <a:t>. </a:t>
            </a:r>
            <a:r>
              <a:rPr lang="en-GB" dirty="0">
                <a:latin typeface="Maiandra GD" panose="020E0502030308020204" pitchFamily="34" charset="0"/>
              </a:rPr>
              <a:t>You will receive letters to notify you of when your child’s class will begin this teaching and learning. This will give you time to either talk to your child beforehand if you want to and it will also explain why they might come home talking about menstruation or wet dreams!  </a:t>
            </a:r>
          </a:p>
          <a:p>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2</a:t>
            </a:fld>
            <a:endParaRPr lang="en-GB"/>
          </a:p>
        </p:txBody>
      </p:sp>
    </p:spTree>
    <p:extLst>
      <p:ext uri="{BB962C8B-B14F-4D97-AF65-F5344CB8AC3E}">
        <p14:creationId xmlns:p14="http://schemas.microsoft.com/office/powerpoint/2010/main" val="9280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try</a:t>
            </a:r>
            <a:r>
              <a:rPr lang="en-GB" baseline="0" dirty="0" smtClean="0"/>
              <a:t> to use a variety of resources including videos with real children's responses to questions about puberty.</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20</a:t>
            </a:fld>
            <a:endParaRPr lang="en-GB"/>
          </a:p>
        </p:txBody>
      </p:sp>
    </p:spTree>
    <p:extLst>
      <p:ext uri="{BB962C8B-B14F-4D97-AF65-F5344CB8AC3E}">
        <p14:creationId xmlns:p14="http://schemas.microsoft.com/office/powerpoint/2010/main" val="2606803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this slide is a video taken from one of the</a:t>
            </a:r>
            <a:r>
              <a:rPr lang="en-GB" baseline="0" dirty="0" smtClean="0"/>
              <a:t> PSHE Association accredited resources which talks through menstruation.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21</a:t>
            </a:fld>
            <a:endParaRPr lang="en-GB"/>
          </a:p>
        </p:txBody>
      </p:sp>
    </p:spTree>
    <p:extLst>
      <p:ext uri="{BB962C8B-B14F-4D97-AF65-F5344CB8AC3E}">
        <p14:creationId xmlns:p14="http://schemas.microsoft.com/office/powerpoint/2010/main" val="3861545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mentioned, children will be required to use the correct scientific language for parts of the body.</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22</a:t>
            </a:fld>
            <a:endParaRPr lang="en-GB"/>
          </a:p>
        </p:txBody>
      </p:sp>
    </p:spTree>
    <p:extLst>
      <p:ext uri="{BB962C8B-B14F-4D97-AF65-F5344CB8AC3E}">
        <p14:creationId xmlns:p14="http://schemas.microsoft.com/office/powerpoint/2010/main" val="636542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dirty="0" smtClean="0"/>
              <a:t>The use of problem pages</a:t>
            </a:r>
            <a:r>
              <a:rPr lang="en-GB" baseline="0" dirty="0" smtClean="0"/>
              <a:t> shown here, help to distance the learning from their own personal stories whilst still allowing them to discuss situations and experiences they may encounter as they grow and change.</a:t>
            </a:r>
            <a:endParaRPr lang="en-GB" dirty="0" smtClean="0"/>
          </a:p>
          <a:p>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23</a:t>
            </a:fld>
            <a:endParaRPr lang="en-GB"/>
          </a:p>
        </p:txBody>
      </p:sp>
    </p:spTree>
    <p:extLst>
      <p:ext uri="{BB962C8B-B14F-4D97-AF65-F5344CB8AC3E}">
        <p14:creationId xmlns:p14="http://schemas.microsoft.com/office/powerpoint/2010/main" val="211790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back and apologies that this has turned into a trilogy.</a:t>
            </a:r>
            <a:r>
              <a:rPr lang="en-GB" baseline="0" dirty="0" smtClean="0"/>
              <a:t> Thank you to our dedicated fans who have made it to part three! We promise that this is the last part! </a:t>
            </a:r>
          </a:p>
          <a:p>
            <a:endParaRPr lang="en-GB" dirty="0" smtClean="0"/>
          </a:p>
        </p:txBody>
      </p:sp>
      <p:sp>
        <p:nvSpPr>
          <p:cNvPr id="4" name="Slide Number Placeholder 3"/>
          <p:cNvSpPr>
            <a:spLocks noGrp="1"/>
          </p:cNvSpPr>
          <p:nvPr>
            <p:ph type="sldNum" sz="quarter" idx="10"/>
          </p:nvPr>
        </p:nvSpPr>
        <p:spPr/>
        <p:txBody>
          <a:bodyPr/>
          <a:lstStyle/>
          <a:p>
            <a:fld id="{7AF35759-FF87-4A58-8696-497A94C15D1F}" type="slidenum">
              <a:rPr lang="en-GB" smtClean="0"/>
              <a:t>24</a:t>
            </a:fld>
            <a:endParaRPr lang="en-GB"/>
          </a:p>
        </p:txBody>
      </p:sp>
    </p:spTree>
    <p:extLst>
      <p:ext uri="{BB962C8B-B14F-4D97-AF65-F5344CB8AC3E}">
        <p14:creationId xmlns:p14="http://schemas.microsoft.com/office/powerpoint/2010/main" val="3322339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READ SLIDE</a:t>
            </a:r>
            <a:r>
              <a:rPr lang="en-GB" b="1" baseline="0" dirty="0" smtClean="0"/>
              <a:t> </a:t>
            </a:r>
            <a:endParaRPr lang="en-GB" b="1" dirty="0"/>
          </a:p>
        </p:txBody>
      </p:sp>
      <p:sp>
        <p:nvSpPr>
          <p:cNvPr id="4" name="Slide Number Placeholder 3"/>
          <p:cNvSpPr>
            <a:spLocks noGrp="1"/>
          </p:cNvSpPr>
          <p:nvPr>
            <p:ph type="sldNum" sz="quarter" idx="10"/>
          </p:nvPr>
        </p:nvSpPr>
        <p:spPr/>
        <p:txBody>
          <a:bodyPr/>
          <a:lstStyle/>
          <a:p>
            <a:fld id="{7AF35759-FF87-4A58-8696-497A94C15D1F}" type="slidenum">
              <a:rPr lang="en-GB" smtClean="0"/>
              <a:t>25</a:t>
            </a:fld>
            <a:endParaRPr lang="en-GB"/>
          </a:p>
        </p:txBody>
      </p:sp>
    </p:spTree>
    <p:extLst>
      <p:ext uri="{BB962C8B-B14F-4D97-AF65-F5344CB8AC3E}">
        <p14:creationId xmlns:p14="http://schemas.microsoft.com/office/powerpoint/2010/main" val="23243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READ SLIDE</a:t>
            </a:r>
          </a:p>
          <a:p>
            <a:endParaRPr lang="en-GB" dirty="0" smtClean="0"/>
          </a:p>
          <a:p>
            <a:r>
              <a:rPr lang="en-GB" dirty="0" smtClean="0"/>
              <a:t>The</a:t>
            </a:r>
            <a:r>
              <a:rPr lang="en-GB" baseline="0" dirty="0" smtClean="0"/>
              <a:t> bullet point in bold: </a:t>
            </a:r>
            <a:r>
              <a:rPr lang="en-GB" b="1" baseline="0" dirty="0" smtClean="0"/>
              <a:t>READ</a:t>
            </a:r>
            <a:r>
              <a:rPr lang="en-GB" baseline="0" dirty="0" smtClean="0"/>
              <a:t>… is the one part of the Year 6 Relationships, Sex and Health Education curriculum that parent’s have the right to withdraw their child from. The rest of the unit’s content is part of the statutory curriculum as laid out by the </a:t>
            </a:r>
            <a:r>
              <a:rPr lang="en-GB" baseline="0" dirty="0" err="1" smtClean="0"/>
              <a:t>DfE</a:t>
            </a:r>
            <a:r>
              <a:rPr lang="en-GB" baseline="0" dirty="0" smtClean="0"/>
              <a:t>. </a:t>
            </a:r>
            <a:endParaRPr lang="en-GB" dirty="0" smtClean="0"/>
          </a:p>
        </p:txBody>
      </p:sp>
      <p:sp>
        <p:nvSpPr>
          <p:cNvPr id="4" name="Slide Number Placeholder 3"/>
          <p:cNvSpPr>
            <a:spLocks noGrp="1"/>
          </p:cNvSpPr>
          <p:nvPr>
            <p:ph type="sldNum" sz="quarter" idx="10"/>
          </p:nvPr>
        </p:nvSpPr>
        <p:spPr/>
        <p:txBody>
          <a:bodyPr/>
          <a:lstStyle/>
          <a:p>
            <a:fld id="{7AF35759-FF87-4A58-8696-497A94C15D1F}" type="slidenum">
              <a:rPr lang="en-GB" smtClean="0"/>
              <a:t>26</a:t>
            </a:fld>
            <a:endParaRPr lang="en-GB"/>
          </a:p>
        </p:txBody>
      </p:sp>
    </p:spTree>
    <p:extLst>
      <p:ext uri="{BB962C8B-B14F-4D97-AF65-F5344CB8AC3E}">
        <p14:creationId xmlns:p14="http://schemas.microsoft.com/office/powerpoint/2010/main" val="3878589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a:t>
            </a:r>
            <a:r>
              <a:rPr lang="en-GB" baseline="0" dirty="0" smtClean="0"/>
              <a:t> of the f</a:t>
            </a:r>
            <a:r>
              <a:rPr lang="en-GB" dirty="0" smtClean="0"/>
              <a:t>requently</a:t>
            </a:r>
            <a:r>
              <a:rPr lang="en-GB" baseline="0" dirty="0" smtClean="0"/>
              <a:t> asked questions taken from the </a:t>
            </a:r>
            <a:r>
              <a:rPr lang="en-GB" baseline="0" dirty="0" err="1" smtClean="0"/>
              <a:t>DfE</a:t>
            </a:r>
            <a:r>
              <a:rPr lang="en-GB" baseline="0" dirty="0" smtClean="0"/>
              <a:t> guidance was </a:t>
            </a:r>
            <a:r>
              <a:rPr lang="en-GB" dirty="0" smtClean="0"/>
              <a:t>Q: Will my child be taught sex education at primary? This is too young.</a:t>
            </a:r>
          </a:p>
          <a:p>
            <a:endParaRPr lang="en-GB" dirty="0" smtClean="0"/>
          </a:p>
          <a:p>
            <a:pPr defTabSz="910011">
              <a:defRPr/>
            </a:pPr>
            <a:r>
              <a:rPr lang="en-GB" b="1" dirty="0" smtClean="0"/>
              <a:t>SARAH SPROULE </a:t>
            </a:r>
            <a:r>
              <a:rPr lang="en-GB" b="0" dirty="0" smtClean="0"/>
              <a:t>a leading expert in Relationships</a:t>
            </a:r>
            <a:r>
              <a:rPr lang="en-GB" b="0" baseline="0" dirty="0" smtClean="0"/>
              <a:t> and Sex Education has made some really useful videos to assist parents and carers with having sensitive and gentle conversations around this subject. </a:t>
            </a:r>
            <a:endParaRPr lang="en-GB" b="0" dirty="0" smtClean="0"/>
          </a:p>
          <a:p>
            <a:pPr defTabSz="910011">
              <a:defRPr/>
            </a:pPr>
            <a:endParaRPr lang="en-GB" b="1" dirty="0" smtClean="0"/>
          </a:p>
          <a:p>
            <a:pPr defTabSz="910011">
              <a:defRPr/>
            </a:pPr>
            <a:r>
              <a:rPr lang="en-GB" b="1" baseline="0" dirty="0" smtClean="0"/>
              <a:t>She says, </a:t>
            </a:r>
            <a:r>
              <a:rPr lang="en-GB" b="0" baseline="0" dirty="0" smtClean="0"/>
              <a:t>“</a:t>
            </a:r>
            <a:r>
              <a:rPr lang="en-GB" b="0" dirty="0" smtClean="0"/>
              <a:t>Many adults think that conversations around sex need to be about</a:t>
            </a:r>
            <a:r>
              <a:rPr lang="en-GB" b="0" baseline="0" dirty="0" smtClean="0"/>
              <a:t> making babies (creating new humans) but the vast majority of sex that happens in the world and the vast majority of sex that humans have is not to do with making new humans. The sex that people have can be to do with companionship, love, closeness, pleasure or affection there are a vast majority of reasons why </a:t>
            </a:r>
            <a:r>
              <a:rPr lang="en-GB" b="0" i="0" baseline="0" dirty="0" smtClean="0"/>
              <a:t>humans have sex. There are also people who choose not to have sexual relationships but experience pleasure through touching their own body. There are so many fabulous important questions that need to be had with children. Because when we only talk about sex through the context of making babies we are leaving out a whole section of important knowledge that children can gather over time that is going to help create healthy, positive, strong, wonderful relationships as they grow up. Because knowing that sex is something we can have with someone else because it feels good is one of the important building blocks about learning about consent. Imagine if our child didn’t know that sex was meant to feel good, what are all the negative implications that could happen as a result of that? While conversations about how sperms and eggs get together to make babies are important, there are a vast array of other important conversations that need to take place.”</a:t>
            </a:r>
          </a:p>
          <a:p>
            <a:pPr defTabSz="910011">
              <a:defRPr/>
            </a:pPr>
            <a:endParaRPr lang="en-GB" b="0" i="0" baseline="0" dirty="0" smtClean="0"/>
          </a:p>
          <a:p>
            <a:pPr defTabSz="910011">
              <a:defRPr/>
            </a:pPr>
            <a:r>
              <a:rPr lang="en-GB" b="1" i="0" baseline="0" dirty="0" smtClean="0"/>
              <a:t>Sarah </a:t>
            </a:r>
            <a:r>
              <a:rPr lang="en-GB" b="1" i="0" baseline="0" dirty="0" err="1" smtClean="0"/>
              <a:t>Sproule</a:t>
            </a:r>
            <a:r>
              <a:rPr lang="en-GB" b="1" i="0" baseline="0" dirty="0" smtClean="0"/>
              <a:t> video links are on the next slide of the PowerPoint if parents and carers would like to watch more. It may assist you in having these important conversations with your children, should you choose to. </a:t>
            </a:r>
          </a:p>
          <a:p>
            <a:pPr defTabSz="910011">
              <a:defRPr/>
            </a:pPr>
            <a:endParaRPr lang="en-GB" b="1" i="0" baseline="0" dirty="0" smtClean="0"/>
          </a:p>
          <a:p>
            <a:pPr marL="0" marR="0" lvl="0" indent="0" algn="l" defTabSz="910011" rtl="0" eaLnBrk="1" fontAlgn="auto" latinLnBrk="0" hangingPunct="1">
              <a:lnSpc>
                <a:spcPct val="100000"/>
              </a:lnSpc>
              <a:spcBef>
                <a:spcPts val="0"/>
              </a:spcBef>
              <a:spcAft>
                <a:spcPts val="0"/>
              </a:spcAft>
              <a:buClrTx/>
              <a:buSzTx/>
              <a:buFontTx/>
              <a:buNone/>
              <a:tabLst/>
              <a:defRPr/>
            </a:pPr>
            <a:r>
              <a:rPr lang="en-GB" b="1" i="0" baseline="0" dirty="0" smtClean="0"/>
              <a:t>You can access this PowerPoint from our school website. You will need to do so to in order to use the link shown on this slide. </a:t>
            </a:r>
            <a:r>
              <a:rPr lang="en-GB" dirty="0" smtClean="0"/>
              <a:t>Click</a:t>
            </a:r>
            <a:r>
              <a:rPr lang="en-GB" baseline="0" dirty="0" smtClean="0"/>
              <a:t> on the link to access the videos created by Sarah </a:t>
            </a:r>
            <a:r>
              <a:rPr lang="en-GB" baseline="0" dirty="0" err="1" smtClean="0"/>
              <a:t>Sproule</a:t>
            </a:r>
            <a:r>
              <a:rPr lang="en-GB" baseline="0" dirty="0" smtClean="0"/>
              <a:t> who is a leading expert in Relationships and Sex education and Health education.  These videos may assist parents/carers who choose to have these important conversations </a:t>
            </a:r>
            <a:r>
              <a:rPr lang="en-GB" b="0" i="0" baseline="0" dirty="0" smtClean="0"/>
              <a:t>with their children. </a:t>
            </a:r>
            <a:endParaRPr lang="en-GB" b="0" dirty="0" smtClean="0"/>
          </a:p>
          <a:p>
            <a:pPr defTabSz="910011">
              <a:defRPr/>
            </a:pPr>
            <a:endParaRPr lang="en-GB" b="1" i="0" baseline="0" dirty="0" smtClean="0"/>
          </a:p>
          <a:p>
            <a:pPr defTabSz="910011">
              <a:defRPr/>
            </a:pPr>
            <a:endParaRPr lang="en-GB" b="1" i="0" baseline="0" dirty="0" smtClean="0"/>
          </a:p>
          <a:p>
            <a:pPr defTabSz="910011">
              <a:defRPr/>
            </a:pPr>
            <a:r>
              <a:rPr lang="en-GB" b="0" i="0" dirty="0" smtClean="0"/>
              <a:t>As shown on the previous</a:t>
            </a:r>
            <a:r>
              <a:rPr lang="en-GB" b="0" i="0" baseline="0" dirty="0" smtClean="0"/>
              <a:t> slide</a:t>
            </a:r>
            <a:r>
              <a:rPr lang="en-GB" b="0" i="0" dirty="0" smtClean="0"/>
              <a:t>, our</a:t>
            </a:r>
            <a:r>
              <a:rPr lang="en-GB" b="0" i="0" baseline="0" dirty="0" smtClean="0"/>
              <a:t> curriculum has a large focus on children’s changing bodies, healthy, positive relationships, trust, respect and boundaries</a:t>
            </a:r>
            <a:r>
              <a:rPr lang="en-GB" b="1" i="0" baseline="0" dirty="0" smtClean="0"/>
              <a:t> </a:t>
            </a:r>
            <a:r>
              <a:rPr lang="en-GB" b="0" i="0" baseline="0" dirty="0" smtClean="0"/>
              <a:t>before we begin to talk about sexual intercourse. </a:t>
            </a:r>
            <a:endParaRPr lang="en-GB" b="0" dirty="0" smtClean="0"/>
          </a:p>
          <a:p>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7AF35759-FF87-4A58-8696-497A94C15D1F}" type="slidenum">
              <a:rPr lang="en-GB" smtClean="0"/>
              <a:t>27</a:t>
            </a:fld>
            <a:endParaRPr lang="en-GB"/>
          </a:p>
        </p:txBody>
      </p:sp>
    </p:spTree>
    <p:extLst>
      <p:ext uri="{BB962C8B-B14F-4D97-AF65-F5344CB8AC3E}">
        <p14:creationId xmlns:p14="http://schemas.microsoft.com/office/powerpoint/2010/main" val="1325685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the… READ TITLE with images of the sites where we have accessed our resources. As mentioned the</a:t>
            </a:r>
            <a:r>
              <a:rPr lang="en-GB" baseline="0" dirty="0" smtClean="0"/>
              <a:t> majority are accredited by the PSHE Association. </a:t>
            </a:r>
            <a:r>
              <a:rPr lang="en-GB" dirty="0" smtClean="0"/>
              <a:t> </a:t>
            </a:r>
          </a:p>
        </p:txBody>
      </p:sp>
      <p:sp>
        <p:nvSpPr>
          <p:cNvPr id="4" name="Slide Number Placeholder 3"/>
          <p:cNvSpPr>
            <a:spLocks noGrp="1"/>
          </p:cNvSpPr>
          <p:nvPr>
            <p:ph type="sldNum" sz="quarter" idx="10"/>
          </p:nvPr>
        </p:nvSpPr>
        <p:spPr/>
        <p:txBody>
          <a:bodyPr/>
          <a:lstStyle/>
          <a:p>
            <a:fld id="{7AF35759-FF87-4A58-8696-497A94C15D1F}" type="slidenum">
              <a:rPr lang="en-GB" smtClean="0"/>
              <a:t>28</a:t>
            </a:fld>
            <a:endParaRPr lang="en-GB"/>
          </a:p>
        </p:txBody>
      </p:sp>
    </p:spTree>
    <p:extLst>
      <p:ext uri="{BB962C8B-B14F-4D97-AF65-F5344CB8AC3E}">
        <p14:creationId xmlns:p14="http://schemas.microsoft.com/office/powerpoint/2010/main" val="3577071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dirty="0" smtClean="0"/>
              <a:t>The use of myth and fact</a:t>
            </a:r>
            <a:r>
              <a:rPr lang="en-GB" baseline="0" dirty="0" smtClean="0"/>
              <a:t> cards shown here, not only help to distance the learning as mentioned earlier but help to clear up any misconceptions they may have</a:t>
            </a:r>
            <a:r>
              <a:rPr lang="en-GB"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29</a:t>
            </a:fld>
            <a:endParaRPr lang="en-GB"/>
          </a:p>
        </p:txBody>
      </p:sp>
    </p:spTree>
    <p:extLst>
      <p:ext uri="{BB962C8B-B14F-4D97-AF65-F5344CB8AC3E}">
        <p14:creationId xmlns:p14="http://schemas.microsoft.com/office/powerpoint/2010/main" val="161442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opening of the </a:t>
            </a:r>
            <a:r>
              <a:rPr lang="en-GB" dirty="0" err="1" smtClean="0"/>
              <a:t>DfE</a:t>
            </a:r>
            <a:r>
              <a:rPr lang="en-GB" dirty="0" smtClean="0"/>
              <a:t> statutory guidance document. It explains their</a:t>
            </a:r>
            <a:r>
              <a:rPr lang="en-GB" baseline="0" dirty="0" smtClean="0"/>
              <a:t> reasoning for why Relationships and Health Education are now statutory in primary schools and how their decision has been informed by a thorough engagement process. Not to mention years of campaigning from organisations like the PSHE Association.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a:t>
            </a:fld>
            <a:endParaRPr lang="en-GB"/>
          </a:p>
        </p:txBody>
      </p:sp>
    </p:spTree>
    <p:extLst>
      <p:ext uri="{BB962C8B-B14F-4D97-AF65-F5344CB8AC3E}">
        <p14:creationId xmlns:p14="http://schemas.microsoft.com/office/powerpoint/2010/main" val="4178634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Labelling</a:t>
            </a:r>
            <a:r>
              <a:rPr lang="en-GB" baseline="0" dirty="0" smtClean="0"/>
              <a:t> the correct terminology is again used within this unit. Whilst we highlight that children and adults sometimes use lots of different words for genitals, in these lessons we will teach the scientifically correct words for the human body. We will discuss with the children that some slang words can be confusing (and sometimes even rude and disrespectful).</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30</a:t>
            </a:fld>
            <a:endParaRPr lang="en-GB"/>
          </a:p>
        </p:txBody>
      </p:sp>
    </p:spTree>
    <p:extLst>
      <p:ext uri="{BB962C8B-B14F-4D97-AF65-F5344CB8AC3E}">
        <p14:creationId xmlns:p14="http://schemas.microsoft.com/office/powerpoint/2010/main" val="269376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 more resources used when teaching about the menstrual cycle.</a:t>
            </a:r>
            <a:r>
              <a:rPr lang="en-GB" baseline="0" dirty="0" smtClean="0"/>
              <a:t> </a:t>
            </a:r>
            <a:r>
              <a:rPr lang="en-GB" dirty="0" smtClean="0"/>
              <a:t>We</a:t>
            </a:r>
            <a:r>
              <a:rPr lang="en-GB" baseline="0" dirty="0" smtClean="0"/>
              <a:t> </a:t>
            </a:r>
            <a:r>
              <a:rPr lang="en-GB" baseline="0" dirty="0" smtClean="0"/>
              <a:t>also use interactive whiteboard clips as screenshotted here</a:t>
            </a:r>
            <a:r>
              <a:rPr lang="en-GB" baseline="0" dirty="0" smtClean="0"/>
              <a:t>. These are taken from a resource called Yasmine and Tom.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31</a:t>
            </a:fld>
            <a:endParaRPr lang="en-GB"/>
          </a:p>
        </p:txBody>
      </p:sp>
    </p:spTree>
    <p:extLst>
      <p:ext uri="{BB962C8B-B14F-4D97-AF65-F5344CB8AC3E}">
        <p14:creationId xmlns:p14="http://schemas.microsoft.com/office/powerpoint/2010/main" val="59084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are some more resources used when teaching about the menstrual cycle.</a:t>
            </a:r>
            <a:r>
              <a:rPr lang="en-GB" baseline="0" dirty="0" smtClean="0"/>
              <a:t> </a:t>
            </a:r>
            <a:r>
              <a:rPr lang="en-GB" dirty="0" smtClean="0"/>
              <a:t>Here </a:t>
            </a:r>
            <a:r>
              <a:rPr lang="en-GB" dirty="0" smtClean="0"/>
              <a:t>are resources taken from City to Sea which are resources accredited by the PSHE Association.</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32</a:t>
            </a:fld>
            <a:endParaRPr lang="en-GB"/>
          </a:p>
        </p:txBody>
      </p:sp>
    </p:spTree>
    <p:extLst>
      <p:ext uri="{BB962C8B-B14F-4D97-AF65-F5344CB8AC3E}">
        <p14:creationId xmlns:p14="http://schemas.microsoft.com/office/powerpoint/2010/main" val="2666544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dirty="0" smtClean="0"/>
              <a:t>Here are some more resources used when teaching about changes</a:t>
            </a:r>
            <a:r>
              <a:rPr lang="en-GB" baseline="0" dirty="0" smtClean="0"/>
              <a:t> and wet dreams</a:t>
            </a:r>
            <a:r>
              <a:rPr lang="en-GB" dirty="0" smtClean="0"/>
              <a:t>.</a:t>
            </a:r>
            <a:r>
              <a:rPr lang="en-GB" baseline="0" dirty="0" smtClean="0"/>
              <a:t> </a:t>
            </a:r>
            <a:r>
              <a:rPr lang="en-GB" dirty="0" smtClean="0"/>
              <a:t>Here </a:t>
            </a:r>
            <a:r>
              <a:rPr lang="en-GB" dirty="0" smtClean="0"/>
              <a:t>are some more screenshots of </a:t>
            </a:r>
            <a:r>
              <a:rPr lang="en-GB" baseline="0" dirty="0" smtClean="0"/>
              <a:t>interactive </a:t>
            </a:r>
            <a:r>
              <a:rPr lang="en-GB" baseline="0" dirty="0" smtClean="0"/>
              <a:t>whiteboard clips.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33</a:t>
            </a:fld>
            <a:endParaRPr lang="en-GB"/>
          </a:p>
        </p:txBody>
      </p:sp>
    </p:spTree>
    <p:extLst>
      <p:ext uri="{BB962C8B-B14F-4D97-AF65-F5344CB8AC3E}">
        <p14:creationId xmlns:p14="http://schemas.microsoft.com/office/powerpoint/2010/main" val="690849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dirty="0" smtClean="0"/>
              <a:t>Here</a:t>
            </a:r>
            <a:r>
              <a:rPr lang="en-GB" baseline="0" dirty="0" smtClean="0"/>
              <a:t> is the interactive whiteboard clip we use for teaching about human </a:t>
            </a:r>
            <a:r>
              <a:rPr lang="en-GB" baseline="0" dirty="0" smtClean="0"/>
              <a:t>reproduction in order to make a baby. </a:t>
            </a:r>
            <a:r>
              <a:rPr lang="en-GB" baseline="0" dirty="0" smtClean="0"/>
              <a:t>This is taken from a PSHE Association accredited resource. </a:t>
            </a:r>
            <a:endParaRPr lang="en-GB" dirty="0" smtClean="0"/>
          </a:p>
          <a:p>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34</a:t>
            </a:fld>
            <a:endParaRPr lang="en-GB"/>
          </a:p>
        </p:txBody>
      </p:sp>
    </p:spTree>
    <p:extLst>
      <p:ext uri="{BB962C8B-B14F-4D97-AF65-F5344CB8AC3E}">
        <p14:creationId xmlns:p14="http://schemas.microsoft.com/office/powerpoint/2010/main" val="3799519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dirty="0" smtClean="0">
                <a:latin typeface="Maiandra GD" panose="020E0502030308020204" pitchFamily="34" charset="0"/>
              </a:rPr>
              <a:t>Here is an inclusive book we use when </a:t>
            </a:r>
            <a:r>
              <a:rPr lang="en-GB" dirty="0" smtClean="0">
                <a:latin typeface="Maiandra GD" panose="020E0502030308020204" pitchFamily="34" charset="0"/>
              </a:rPr>
              <a:t>teaching about making a baby and sexual intercourse. It is a beautiful, inclusive book which discusses the many ways that parents/carers</a:t>
            </a:r>
            <a:r>
              <a:rPr lang="en-GB" baseline="0" dirty="0" smtClean="0">
                <a:latin typeface="Maiandra GD" panose="020E0502030308020204" pitchFamily="34" charset="0"/>
              </a:rPr>
              <a:t> may go about making a baby or having a child such as </a:t>
            </a:r>
            <a:r>
              <a:rPr lang="en-GB" baseline="0" dirty="0" smtClean="0">
                <a:latin typeface="Maiandra GD" panose="020E0502030308020204" pitchFamily="34" charset="0"/>
              </a:rPr>
              <a:t>through sexual intercourse, surrogacy, </a:t>
            </a:r>
            <a:r>
              <a:rPr lang="en-GB" baseline="0" dirty="0" smtClean="0">
                <a:latin typeface="Maiandra GD" panose="020E0502030308020204" pitchFamily="34" charset="0"/>
              </a:rPr>
              <a:t>IVF and adoption.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35</a:t>
            </a:fld>
            <a:endParaRPr lang="en-GB"/>
          </a:p>
        </p:txBody>
      </p:sp>
    </p:spTree>
    <p:extLst>
      <p:ext uri="{BB962C8B-B14F-4D97-AF65-F5344CB8AC3E}">
        <p14:creationId xmlns:p14="http://schemas.microsoft.com/office/powerpoint/2010/main" val="1733774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are some pages screenshotted from the book. </a:t>
            </a:r>
            <a:r>
              <a:rPr lang="en-GB" baseline="0" dirty="0" smtClean="0"/>
              <a:t>Please feel free to pause if you’d like to read the pages from the book.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36</a:t>
            </a:fld>
            <a:endParaRPr lang="en-GB"/>
          </a:p>
        </p:txBody>
      </p:sp>
    </p:spTree>
    <p:extLst>
      <p:ext uri="{BB962C8B-B14F-4D97-AF65-F5344CB8AC3E}">
        <p14:creationId xmlns:p14="http://schemas.microsoft.com/office/powerpoint/2010/main" val="2651432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F35759-FF87-4A58-8696-497A94C15D1F}" type="slidenum">
              <a:rPr lang="en-GB" smtClean="0"/>
              <a:t>37</a:t>
            </a:fld>
            <a:endParaRPr lang="en-GB"/>
          </a:p>
        </p:txBody>
      </p:sp>
    </p:spTree>
    <p:extLst>
      <p:ext uri="{BB962C8B-B14F-4D97-AF65-F5344CB8AC3E}">
        <p14:creationId xmlns:p14="http://schemas.microsoft.com/office/powerpoint/2010/main" val="1401537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F35759-FF87-4A58-8696-497A94C15D1F}" type="slidenum">
              <a:rPr lang="en-GB" smtClean="0"/>
              <a:t>38</a:t>
            </a:fld>
            <a:endParaRPr lang="en-GB"/>
          </a:p>
        </p:txBody>
      </p:sp>
    </p:spTree>
    <p:extLst>
      <p:ext uri="{BB962C8B-B14F-4D97-AF65-F5344CB8AC3E}">
        <p14:creationId xmlns:p14="http://schemas.microsoft.com/office/powerpoint/2010/main" val="338802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F35759-FF87-4A58-8696-497A94C15D1F}" type="slidenum">
              <a:rPr lang="en-GB" smtClean="0"/>
              <a:t>39</a:t>
            </a:fld>
            <a:endParaRPr lang="en-GB"/>
          </a:p>
        </p:txBody>
      </p:sp>
    </p:spTree>
    <p:extLst>
      <p:ext uri="{BB962C8B-B14F-4D97-AF65-F5344CB8AC3E}">
        <p14:creationId xmlns:p14="http://schemas.microsoft.com/office/powerpoint/2010/main" val="26200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Continued. Goes on to say…</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4</a:t>
            </a:fld>
            <a:endParaRPr lang="en-GB"/>
          </a:p>
        </p:txBody>
      </p:sp>
    </p:spTree>
    <p:extLst>
      <p:ext uri="{BB962C8B-B14F-4D97-AF65-F5344CB8AC3E}">
        <p14:creationId xmlns:p14="http://schemas.microsoft.com/office/powerpoint/2010/main" val="860154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a:t>
            </a:r>
            <a:r>
              <a:rPr lang="en-GB" baseline="0" dirty="0" smtClean="0"/>
              <a:t> you so much for taking the time to listen to our presentation on Herne’s RSE and Health Education curriculum. </a:t>
            </a:r>
          </a:p>
          <a:p>
            <a:endParaRPr lang="en-GB" baseline="0" dirty="0" smtClean="0"/>
          </a:p>
          <a:p>
            <a:r>
              <a:rPr lang="en-GB" baseline="0" dirty="0" smtClean="0"/>
              <a:t>Read Slide.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40</a:t>
            </a:fld>
            <a:endParaRPr lang="en-GB"/>
          </a:p>
        </p:txBody>
      </p:sp>
    </p:spTree>
    <p:extLst>
      <p:ext uri="{BB962C8B-B14F-4D97-AF65-F5344CB8AC3E}">
        <p14:creationId xmlns:p14="http://schemas.microsoft.com/office/powerpoint/2010/main" val="2926754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AF35759-FF87-4A58-8696-497A94C15D1F}" type="slidenum">
              <a:rPr lang="en-GB" smtClean="0"/>
              <a:t>41</a:t>
            </a:fld>
            <a:endParaRPr lang="en-GB"/>
          </a:p>
        </p:txBody>
      </p:sp>
    </p:spTree>
    <p:extLst>
      <p:ext uri="{BB962C8B-B14F-4D97-AF65-F5344CB8AC3E}">
        <p14:creationId xmlns:p14="http://schemas.microsoft.com/office/powerpoint/2010/main" val="278584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This is taken directly from the </a:t>
            </a:r>
            <a:r>
              <a:rPr lang="en-GB" b="1" dirty="0" err="1" smtClean="0"/>
              <a:t>DfE’s</a:t>
            </a:r>
            <a:r>
              <a:rPr lang="en-GB" b="1" dirty="0" smtClean="0"/>
              <a:t> Statutory Guidance on RSE and Health Education.</a:t>
            </a:r>
          </a:p>
          <a:p>
            <a:r>
              <a:rPr lang="en-GB" b="1" dirty="0" smtClean="0"/>
              <a:t>READ SLIDE</a:t>
            </a:r>
          </a:p>
          <a:p>
            <a:r>
              <a:rPr lang="en-GB" dirty="0" smtClean="0"/>
              <a:t>As it states here, Puberty forms</a:t>
            </a:r>
            <a:r>
              <a:rPr lang="en-GB" baseline="0" dirty="0" smtClean="0"/>
              <a:t> part of the statutory Health Education curriculum. Puberty, life cycles including reproduction in some animals and plants are also a part of the Science curriculum (currently taught in Year 5). It is for schools to determine whether they teach sex education in more detail than what is covered in the Science curriculum.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5</a:t>
            </a:fld>
            <a:endParaRPr lang="en-GB"/>
          </a:p>
        </p:txBody>
      </p:sp>
    </p:spTree>
    <p:extLst>
      <p:ext uri="{BB962C8B-B14F-4D97-AF65-F5344CB8AC3E}">
        <p14:creationId xmlns:p14="http://schemas.microsoft.com/office/powerpoint/2010/main" val="350374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0011">
              <a:defRPr/>
            </a:pPr>
            <a:r>
              <a:rPr lang="en-GB" b="1" dirty="0" smtClean="0"/>
              <a:t>READ SLIDE</a:t>
            </a:r>
          </a:p>
          <a:p>
            <a:pPr defTabSz="910011">
              <a:defRPr/>
            </a:pPr>
            <a:endParaRPr lang="en-GB" dirty="0" smtClean="0"/>
          </a:p>
          <a:p>
            <a:pPr defTabSz="910011">
              <a:defRPr/>
            </a:pPr>
            <a:r>
              <a:rPr lang="en-GB" b="0" u="none" baseline="0" dirty="0" smtClean="0"/>
              <a:t>Which </a:t>
            </a:r>
            <a:r>
              <a:rPr lang="en-GB" b="0" u="none" baseline="0" dirty="0" smtClean="0"/>
              <a:t>is why, at </a:t>
            </a:r>
            <a:r>
              <a:rPr lang="en-GB" baseline="0" dirty="0" smtClean="0"/>
              <a:t>Herne, we choose to continue teaching our Relationships and Sex Education programme in Year 6 when we feel the children are at an age when they are mature enough to learn about this subject in a safe and secure environment. We will go into more detail later about the pedagogy of our programme, what specifically is covered, some of the resources we use and how we ensure we create a safe, comfortable climate for learning. </a:t>
            </a:r>
            <a:endParaRPr lang="en-GB" dirty="0" smtClean="0"/>
          </a:p>
          <a:p>
            <a:endParaRPr lang="en-GB" b="1" u="sng" dirty="0"/>
          </a:p>
        </p:txBody>
      </p:sp>
      <p:sp>
        <p:nvSpPr>
          <p:cNvPr id="4" name="Slide Number Placeholder 3"/>
          <p:cNvSpPr>
            <a:spLocks noGrp="1"/>
          </p:cNvSpPr>
          <p:nvPr>
            <p:ph type="sldNum" sz="quarter" idx="10"/>
          </p:nvPr>
        </p:nvSpPr>
        <p:spPr/>
        <p:txBody>
          <a:bodyPr/>
          <a:lstStyle/>
          <a:p>
            <a:fld id="{7AF35759-FF87-4A58-8696-497A94C15D1F}" type="slidenum">
              <a:rPr lang="en-GB" smtClean="0"/>
              <a:t>6</a:t>
            </a:fld>
            <a:endParaRPr lang="en-GB"/>
          </a:p>
        </p:txBody>
      </p:sp>
    </p:spTree>
    <p:extLst>
      <p:ext uri="{BB962C8B-B14F-4D97-AF65-F5344CB8AC3E}">
        <p14:creationId xmlns:p14="http://schemas.microsoft.com/office/powerpoint/2010/main" val="59931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READ SLIDE to the …</a:t>
            </a:r>
          </a:p>
          <a:p>
            <a:r>
              <a:rPr lang="en-GB" dirty="0" smtClean="0"/>
              <a:t>At Herne, we </a:t>
            </a:r>
            <a:r>
              <a:rPr lang="en-GB" dirty="0" smtClean="0"/>
              <a:t>understand some</a:t>
            </a:r>
            <a:r>
              <a:rPr lang="en-GB" baseline="0" dirty="0" smtClean="0"/>
              <a:t> </a:t>
            </a:r>
            <a:r>
              <a:rPr lang="en-GB" dirty="0" smtClean="0"/>
              <a:t>parents/carers </a:t>
            </a:r>
            <a:r>
              <a:rPr lang="en-GB" dirty="0" smtClean="0"/>
              <a:t>may</a:t>
            </a:r>
            <a:r>
              <a:rPr lang="en-GB" baseline="0" dirty="0" smtClean="0"/>
              <a:t> feel a little</a:t>
            </a:r>
            <a:r>
              <a:rPr lang="en-GB" dirty="0" smtClean="0"/>
              <a:t> unsure about</a:t>
            </a:r>
            <a:r>
              <a:rPr lang="en-GB" baseline="0" dirty="0" smtClean="0"/>
              <a:t> their child being taught about sexual intercourse and how a baby is conceived and born. However, there is so much evidence which supports sex education being taught in the later years of Primary school in a safe and judgement free environment . This transition period between Year 6 and 7 is a really important time to talk about this subject when access to the internet and connections with older pupils at secondary school can sometimes lead to children finding out about sex but through unreliable and inappropriate sources. Research shows it is far better that children learn about this subject in the safety of a classroom where we can ensure children are accessing factual, age appropriate information from a reliable source. </a:t>
            </a:r>
          </a:p>
          <a:p>
            <a:endParaRPr lang="en-GB" baseline="0" dirty="0" smtClean="0"/>
          </a:p>
        </p:txBody>
      </p:sp>
      <p:sp>
        <p:nvSpPr>
          <p:cNvPr id="4" name="Slide Number Placeholder 3"/>
          <p:cNvSpPr>
            <a:spLocks noGrp="1"/>
          </p:cNvSpPr>
          <p:nvPr>
            <p:ph type="sldNum" sz="quarter" idx="10"/>
          </p:nvPr>
        </p:nvSpPr>
        <p:spPr/>
        <p:txBody>
          <a:bodyPr/>
          <a:lstStyle/>
          <a:p>
            <a:fld id="{7AF35759-FF87-4A58-8696-497A94C15D1F}" type="slidenum">
              <a:rPr lang="en-GB" smtClean="0"/>
              <a:t>7</a:t>
            </a:fld>
            <a:endParaRPr lang="en-GB"/>
          </a:p>
        </p:txBody>
      </p:sp>
    </p:spTree>
    <p:extLst>
      <p:ext uri="{BB962C8B-B14F-4D97-AF65-F5344CB8AC3E}">
        <p14:creationId xmlns:p14="http://schemas.microsoft.com/office/powerpoint/2010/main" val="369616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READ SLIDE</a:t>
            </a:r>
          </a:p>
          <a:p>
            <a:endParaRPr lang="en-GB" dirty="0" smtClean="0"/>
          </a:p>
          <a:p>
            <a:r>
              <a:rPr lang="en-GB" dirty="0" smtClean="0"/>
              <a:t>These </a:t>
            </a:r>
            <a:r>
              <a:rPr lang="en-GB" dirty="0" smtClean="0"/>
              <a:t>are all incredibly</a:t>
            </a:r>
            <a:r>
              <a:rPr lang="en-GB" baseline="0" dirty="0" smtClean="0"/>
              <a:t> important points for why children should learn about their growing and changing bodies and about how a baby is made and born. We all know children are naturally curious. Children want to have their questions answered in a safe environment where they can feel relaxed enough to ask questions and engage with these important biological facts of life.  Often during RSE and Health education lessons, we’ve found children open up and feel safe enough to ask further questions on these subjects.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8</a:t>
            </a:fld>
            <a:endParaRPr lang="en-GB"/>
          </a:p>
        </p:txBody>
      </p:sp>
    </p:spTree>
    <p:extLst>
      <p:ext uri="{BB962C8B-B14F-4D97-AF65-F5344CB8AC3E}">
        <p14:creationId xmlns:p14="http://schemas.microsoft.com/office/powerpoint/2010/main" val="2865060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Feel free to pause the video here and</a:t>
            </a:r>
            <a:r>
              <a:rPr lang="en-GB" baseline="0" dirty="0" smtClean="0"/>
              <a:t> have a read through</a:t>
            </a:r>
            <a:r>
              <a:rPr lang="en-GB" dirty="0" smtClean="0"/>
              <a:t> this slide. </a:t>
            </a:r>
            <a:endParaRPr lang="en-GB" dirty="0"/>
          </a:p>
        </p:txBody>
      </p:sp>
      <p:sp>
        <p:nvSpPr>
          <p:cNvPr id="4" name="Slide Number Placeholder 3"/>
          <p:cNvSpPr>
            <a:spLocks noGrp="1"/>
          </p:cNvSpPr>
          <p:nvPr>
            <p:ph type="sldNum" sz="quarter" idx="10"/>
          </p:nvPr>
        </p:nvSpPr>
        <p:spPr/>
        <p:txBody>
          <a:bodyPr/>
          <a:lstStyle/>
          <a:p>
            <a:fld id="{7AF35759-FF87-4A58-8696-497A94C15D1F}" type="slidenum">
              <a:rPr lang="en-GB" smtClean="0"/>
              <a:t>9</a:t>
            </a:fld>
            <a:endParaRPr lang="en-GB"/>
          </a:p>
        </p:txBody>
      </p:sp>
    </p:spTree>
    <p:extLst>
      <p:ext uri="{BB962C8B-B14F-4D97-AF65-F5344CB8AC3E}">
        <p14:creationId xmlns:p14="http://schemas.microsoft.com/office/powerpoint/2010/main" val="186202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CA1BB1-4E4E-463A-9733-64B121155741}"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A1BB1-4E4E-463A-9733-64B121155741}"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A1BB1-4E4E-463A-9733-64B121155741}"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A1BB1-4E4E-463A-9733-64B121155741}"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CA1BB1-4E4E-463A-9733-64B121155741}" type="datetimeFigureOut">
              <a:rPr lang="en-GB" smtClean="0"/>
              <a:t>18/04/2023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CA1BB1-4E4E-463A-9733-64B121155741}"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CA1BB1-4E4E-463A-9733-64B121155741}" type="datetimeFigureOut">
              <a:rPr lang="en-GB" smtClean="0"/>
              <a:t>18/04/2023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CA1BB1-4E4E-463A-9733-64B121155741}" type="datetimeFigureOut">
              <a:rPr lang="en-GB" smtClean="0"/>
              <a:t>18/04/2023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A1BB1-4E4E-463A-9733-64B121155741}" type="datetimeFigureOut">
              <a:rPr lang="en-GB" smtClean="0"/>
              <a:t>18/04/2023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CA1BB1-4E4E-463A-9733-64B121155741}"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57C4F7-E49F-446A-B809-C43D45285AC1}"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CA1BB1-4E4E-463A-9733-64B121155741}" type="datetimeFigureOut">
              <a:rPr lang="en-GB" smtClean="0"/>
              <a:t>18/04/2023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57C4F7-E49F-446A-B809-C43D45285AC1}" type="slidenum">
              <a:rPr lang="en-GB" smtClean="0"/>
              <a:t>‹#›</a:t>
            </a:fld>
            <a:endParaRPr lang="en-GB"/>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3BCA1BB1-4E4E-463A-9733-64B121155741}" type="datetimeFigureOut">
              <a:rPr lang="en-GB" smtClean="0"/>
              <a:t>18/04/2023</a:t>
            </a:fld>
            <a:endParaRPr lang="en-GB"/>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5457C4F7-E49F-446A-B809-C43D45285AC1}"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herne.hants.sch.uk/_site/data/files/documents/FA23803339473C417D1D3504F978F8D9.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showcase/772443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mailto:o.hepworth@hernejunior.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hyperlink" Target="mailto:s.sayers@hernejunior.com" TargetMode="External"/><Relationship Id="rId4" Type="http://schemas.openxmlformats.org/officeDocument/2006/relationships/hyperlink" Target="mailto:admin@hernejunior.co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2.png"/><Relationship Id="rId3" Type="http://schemas.openxmlformats.org/officeDocument/2006/relationships/hyperlink" Target="https://assets.publishing.service.gov.uk/government/uploads/system/uploads/attachment_data/file/908013/Relationships_Education__Relationships_and_Sex_Education__RSE__and_Health_Education.pdf" TargetMode="External"/><Relationship Id="rId7" Type="http://schemas.openxmlformats.org/officeDocument/2006/relationships/image" Target="../media/image2.png"/><Relationship Id="rId12"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pshe-association.org.uk/system/files/SRE%20for%20the%2021st%20Century%20-%20FINAL.pdf.pdf" TargetMode="External"/><Relationship Id="rId11" Type="http://schemas.openxmlformats.org/officeDocument/2006/relationships/image" Target="../media/image42.png"/><Relationship Id="rId5" Type="http://schemas.openxmlformats.org/officeDocument/2006/relationships/hyperlink" Target="https://www.herne.hants.sch.uk/_site/data/files/documents/FA23803339473C417D1D3504F978F8D9.pdf" TargetMode="External"/><Relationship Id="rId10" Type="http://schemas.openxmlformats.org/officeDocument/2006/relationships/image" Target="../media/image59.png"/><Relationship Id="rId4" Type="http://schemas.openxmlformats.org/officeDocument/2006/relationships/hyperlink" Target="https://www.fpa.org.uk/system/files/elearning/pdfs/common_v2/Essential%20guide%20for%20teachers.pdf" TargetMode="External"/><Relationship Id="rId9"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918" y="3789040"/>
            <a:ext cx="7611513" cy="1656183"/>
          </a:xfrm>
        </p:spPr>
        <p:txBody>
          <a:bodyPr/>
          <a:lstStyle/>
          <a:p>
            <a:pPr algn="ctr"/>
            <a:r>
              <a:rPr lang="en-GB" sz="4800" dirty="0" smtClean="0">
                <a:latin typeface="Maiandra GD" panose="020E0502030308020204" pitchFamily="34" charset="0"/>
              </a:rPr>
              <a:t>Relationships, Sex and Health Education</a:t>
            </a:r>
            <a:br>
              <a:rPr lang="en-GB" sz="4800" dirty="0" smtClean="0">
                <a:latin typeface="Maiandra GD" panose="020E0502030308020204" pitchFamily="34" charset="0"/>
              </a:rPr>
            </a:br>
            <a:r>
              <a:rPr lang="en-GB" sz="4800" dirty="0" smtClean="0">
                <a:latin typeface="Maiandra GD" panose="020E0502030308020204" pitchFamily="34" charset="0"/>
              </a:rPr>
              <a:t>Parent/Carer Information</a:t>
            </a:r>
            <a:br>
              <a:rPr lang="en-GB" sz="4800" dirty="0" smtClean="0">
                <a:latin typeface="Maiandra GD" panose="020E0502030308020204" pitchFamily="34" charset="0"/>
              </a:rPr>
            </a:br>
            <a:r>
              <a:rPr lang="en-GB" sz="4800" dirty="0" smtClean="0">
                <a:latin typeface="Maiandra GD" panose="020E0502030308020204" pitchFamily="34" charset="0"/>
              </a:rPr>
              <a:t>2023 </a:t>
            </a:r>
            <a:endParaRPr lang="en-GB" sz="4800" dirty="0">
              <a:latin typeface="Maiandra GD" panose="020E0502030308020204" pitchFamily="34" charset="0"/>
            </a:endParaRPr>
          </a:p>
        </p:txBody>
      </p:sp>
      <p:pic>
        <p:nvPicPr>
          <p:cNvPr id="1026"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332656"/>
            <a:ext cx="1171575" cy="16383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97405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1560" y="1319364"/>
            <a:ext cx="8136904" cy="5205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71600" y="260648"/>
            <a:ext cx="7125113" cy="924475"/>
          </a:xfrm>
        </p:spPr>
        <p:txBody>
          <a:bodyPr/>
          <a:lstStyle/>
          <a:p>
            <a:pPr algn="ctr"/>
            <a:r>
              <a:rPr lang="en-GB" sz="2800" dirty="0" smtClean="0">
                <a:latin typeface="Maiandra GD" panose="020E0502030308020204" pitchFamily="34" charset="0"/>
              </a:rPr>
              <a:t>Right to Withdraw from Sex Education</a:t>
            </a:r>
            <a:br>
              <a:rPr lang="en-GB" sz="2800" dirty="0" smtClean="0">
                <a:latin typeface="Maiandra GD" panose="020E0502030308020204" pitchFamily="34" charset="0"/>
              </a:rPr>
            </a:br>
            <a:r>
              <a:rPr lang="en-GB" sz="2000" dirty="0" smtClean="0">
                <a:latin typeface="Maiandra GD" panose="020E0502030308020204" pitchFamily="34" charset="0"/>
              </a:rPr>
              <a:t>(but not Relationships or Health Education)  </a:t>
            </a:r>
            <a:endParaRPr lang="en-GB" sz="2800" dirty="0">
              <a:latin typeface="Maiandra GD" panose="020E0502030308020204" pitchFamily="34" charset="0"/>
            </a:endParaRPr>
          </a:p>
        </p:txBody>
      </p:sp>
      <p:sp>
        <p:nvSpPr>
          <p:cNvPr id="3" name="Content Placeholder 2"/>
          <p:cNvSpPr>
            <a:spLocks noGrp="1"/>
          </p:cNvSpPr>
          <p:nvPr>
            <p:ph idx="1"/>
          </p:nvPr>
        </p:nvSpPr>
        <p:spPr>
          <a:xfrm>
            <a:off x="717732" y="1451751"/>
            <a:ext cx="7632847" cy="5145601"/>
          </a:xfrm>
        </p:spPr>
        <p:txBody>
          <a:bodyPr>
            <a:normAutofit fontScale="92500" lnSpcReduction="10000"/>
          </a:bodyPr>
          <a:lstStyle/>
          <a:p>
            <a:r>
              <a:rPr lang="en-GB" sz="1600" dirty="0" smtClean="0">
                <a:latin typeface="Maiandra GD" panose="020E0502030308020204" pitchFamily="34" charset="0"/>
              </a:rPr>
              <a:t>Sex Education is not compulsory in primary schools, therefore parents/carers </a:t>
            </a:r>
            <a:r>
              <a:rPr lang="en-GB" sz="1600" dirty="0">
                <a:latin typeface="Maiandra GD" panose="020E0502030308020204" pitchFamily="34" charset="0"/>
              </a:rPr>
              <a:t>have the right to request that their child be withdrawn from </a:t>
            </a:r>
            <a:r>
              <a:rPr lang="en-GB" sz="1600" dirty="0" smtClean="0">
                <a:latin typeface="Maiandra GD" panose="020E0502030308020204" pitchFamily="34" charset="0"/>
              </a:rPr>
              <a:t>the sex education elemen</a:t>
            </a:r>
            <a:r>
              <a:rPr lang="en-GB" sz="1600" dirty="0" smtClean="0">
                <a:latin typeface="Maiandra GD" panose="020E0502030308020204" pitchFamily="34" charset="0"/>
              </a:rPr>
              <a:t>t of our Relationships and Sex education programme of study. </a:t>
            </a:r>
          </a:p>
          <a:p>
            <a:r>
              <a:rPr lang="en-GB" sz="1600" dirty="0" smtClean="0">
                <a:latin typeface="Maiandra GD" panose="020E0502030308020204" pitchFamily="34" charset="0"/>
              </a:rPr>
              <a:t>At Herne, we welcome a meeting with parents/carers who would like to withdraw their child </a:t>
            </a:r>
            <a:r>
              <a:rPr lang="en-GB" sz="1600" dirty="0">
                <a:latin typeface="Maiandra GD" panose="020E0502030308020204" pitchFamily="34" charset="0"/>
              </a:rPr>
              <a:t>from </a:t>
            </a:r>
            <a:r>
              <a:rPr lang="en-GB" sz="1600" dirty="0" smtClean="0">
                <a:latin typeface="Maiandra GD" panose="020E0502030308020204" pitchFamily="34" charset="0"/>
              </a:rPr>
              <a:t>the </a:t>
            </a:r>
            <a:r>
              <a:rPr lang="en-GB" sz="1600" dirty="0">
                <a:latin typeface="Maiandra GD" panose="020E0502030308020204" pitchFamily="34" charset="0"/>
              </a:rPr>
              <a:t>sex education element of our Relationships and Sex education programme of </a:t>
            </a:r>
            <a:r>
              <a:rPr lang="en-GB" sz="1600" dirty="0" smtClean="0">
                <a:latin typeface="Maiandra GD" panose="020E0502030308020204" pitchFamily="34" charset="0"/>
              </a:rPr>
              <a:t>study</a:t>
            </a:r>
            <a:r>
              <a:rPr lang="en-GB" sz="1600" dirty="0" smtClean="0">
                <a:latin typeface="Maiandra GD" panose="020E0502030308020204" pitchFamily="34" charset="0"/>
              </a:rPr>
              <a:t>. A discussion with the head teacher and subject leader can be arranged. This will help us to ensure the wishes of the parents/carers are understood, but also to clarify the nature and purpose of the taught curriculum at Herne. It is important to us that you understand the benefits of receiving this important education and any detrimental effects that withdrawal might have on the child. This could include any social and emotional effects of being excluded, as well as the likelihood of the child hearing their peers’ version of what was said in the classes, rather than what was directly said by the teacher in a safe, non-judgemental environment. </a:t>
            </a:r>
          </a:p>
          <a:p>
            <a:r>
              <a:rPr lang="en-GB" sz="1600" dirty="0" smtClean="0">
                <a:latin typeface="Maiandra GD" panose="020E0502030308020204" pitchFamily="34" charset="0"/>
              </a:rPr>
              <a:t>The </a:t>
            </a:r>
            <a:r>
              <a:rPr lang="en-GB" sz="1600" dirty="0">
                <a:latin typeface="Maiandra GD" panose="020E0502030308020204" pitchFamily="34" charset="0"/>
              </a:rPr>
              <a:t>Department </a:t>
            </a:r>
            <a:r>
              <a:rPr lang="en-GB" sz="1600" dirty="0" smtClean="0">
                <a:latin typeface="Maiandra GD" panose="020E0502030308020204" pitchFamily="34" charset="0"/>
              </a:rPr>
              <a:t>for Education continues </a:t>
            </a:r>
            <a:r>
              <a:rPr lang="en-GB" sz="1600" dirty="0">
                <a:latin typeface="Maiandra GD" panose="020E0502030308020204" pitchFamily="34" charset="0"/>
              </a:rPr>
              <a:t>to recommend therefore that all primary schools should have a sex education programme tailored to the age and the physical and emotional maturity of the pupils. It should ensure that both boys and girls are prepared for the changes that adolescence brings and – drawing on knowledge of the human life cycle set out in the national curriculum for science - how a baby is conceived and born</a:t>
            </a:r>
            <a:r>
              <a:rPr lang="en-GB" sz="1600" dirty="0" smtClean="0">
                <a:latin typeface="Maiandra GD" panose="020E0502030308020204" pitchFamily="34" charset="0"/>
              </a:rPr>
              <a:t>.</a:t>
            </a:r>
          </a:p>
          <a:p>
            <a:pPr marL="0" indent="0">
              <a:buNone/>
            </a:pPr>
            <a:r>
              <a:rPr lang="en-GB" sz="1600" dirty="0">
                <a:latin typeface="Maiandra GD" panose="020E0502030308020204" pitchFamily="34" charset="0"/>
                <a:hlinkClick r:id="rId3"/>
              </a:rPr>
              <a:t>https://www.herne.hants.sch.uk/_</a:t>
            </a:r>
            <a:r>
              <a:rPr lang="en-GB" sz="1600" dirty="0" smtClean="0">
                <a:latin typeface="Maiandra GD" panose="020E0502030308020204" pitchFamily="34" charset="0"/>
                <a:hlinkClick r:id="rId3"/>
              </a:rPr>
              <a:t>site/data/files/documents/FA23803339473C417D1D3504F978F8D9.pdf</a:t>
            </a:r>
            <a:r>
              <a:rPr lang="en-GB" sz="1600" dirty="0" smtClean="0">
                <a:latin typeface="Maiandra GD" panose="020E0502030308020204" pitchFamily="34" charset="0"/>
              </a:rPr>
              <a:t> (link to our RSE and Health Education Policy)</a:t>
            </a:r>
          </a:p>
          <a:p>
            <a:pPr marL="0" indent="0">
              <a:buNone/>
            </a:pPr>
            <a:endParaRPr lang="en-GB" sz="1600" dirty="0">
              <a:latin typeface="Maiandra GD" panose="020E0502030308020204" pitchFamily="34" charset="0"/>
            </a:endParaRPr>
          </a:p>
        </p:txBody>
      </p:sp>
      <p:pic>
        <p:nvPicPr>
          <p:cNvPr id="4"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43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918" y="3789040"/>
            <a:ext cx="7611513" cy="1656183"/>
          </a:xfrm>
        </p:spPr>
        <p:txBody>
          <a:bodyPr/>
          <a:lstStyle/>
          <a:p>
            <a:pPr algn="ctr"/>
            <a:r>
              <a:rPr lang="en-GB" sz="4800" dirty="0" smtClean="0">
                <a:latin typeface="Maiandra GD" panose="020E0502030308020204" pitchFamily="34" charset="0"/>
              </a:rPr>
              <a:t>Relationships, Sex and Health Education</a:t>
            </a:r>
            <a:br>
              <a:rPr lang="en-GB" sz="4800" dirty="0" smtClean="0">
                <a:latin typeface="Maiandra GD" panose="020E0502030308020204" pitchFamily="34" charset="0"/>
              </a:rPr>
            </a:br>
            <a:r>
              <a:rPr lang="en-GB" sz="4800" dirty="0" smtClean="0">
                <a:latin typeface="Maiandra GD" panose="020E0502030308020204" pitchFamily="34" charset="0"/>
              </a:rPr>
              <a:t>Parent/Carer Information Part 2 </a:t>
            </a:r>
            <a:br>
              <a:rPr lang="en-GB" sz="4800" dirty="0" smtClean="0">
                <a:latin typeface="Maiandra GD" panose="020E0502030308020204" pitchFamily="34" charset="0"/>
              </a:rPr>
            </a:br>
            <a:r>
              <a:rPr lang="en-GB" sz="4800" dirty="0" smtClean="0">
                <a:latin typeface="Maiandra GD" panose="020E0502030308020204" pitchFamily="34" charset="0"/>
              </a:rPr>
              <a:t>2023</a:t>
            </a:r>
            <a:endParaRPr lang="en-GB" sz="4800" dirty="0">
              <a:latin typeface="Maiandra GD" panose="020E0502030308020204" pitchFamily="34" charset="0"/>
            </a:endParaRPr>
          </a:p>
        </p:txBody>
      </p:sp>
      <p:pic>
        <p:nvPicPr>
          <p:cNvPr id="1026"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332656"/>
            <a:ext cx="1171575" cy="16383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1635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1124744"/>
            <a:ext cx="8064896" cy="5616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16257" y="153507"/>
            <a:ext cx="7125113" cy="924475"/>
          </a:xfrm>
        </p:spPr>
        <p:txBody>
          <a:bodyPr/>
          <a:lstStyle/>
          <a:p>
            <a:r>
              <a:rPr lang="en-GB" dirty="0" smtClean="0">
                <a:latin typeface="Maiandra GD" panose="020E0502030308020204" pitchFamily="34" charset="0"/>
              </a:rPr>
              <a:t>Pedagogy</a:t>
            </a:r>
            <a:r>
              <a:rPr lang="en-GB" dirty="0" smtClean="0"/>
              <a:t> </a:t>
            </a:r>
            <a:endParaRPr lang="en-GB" dirty="0"/>
          </a:p>
        </p:txBody>
      </p:sp>
      <p:sp>
        <p:nvSpPr>
          <p:cNvPr id="3" name="Content Placeholder 2"/>
          <p:cNvSpPr>
            <a:spLocks noGrp="1"/>
          </p:cNvSpPr>
          <p:nvPr>
            <p:ph idx="1"/>
          </p:nvPr>
        </p:nvSpPr>
        <p:spPr>
          <a:xfrm>
            <a:off x="827584" y="1916832"/>
            <a:ext cx="7920880" cy="4581128"/>
          </a:xfrm>
        </p:spPr>
        <p:txBody>
          <a:bodyPr>
            <a:noAutofit/>
          </a:bodyPr>
          <a:lstStyle/>
          <a:p>
            <a:pPr marL="0" indent="0">
              <a:buNone/>
            </a:pPr>
            <a:r>
              <a:rPr lang="en-GB" sz="1400" dirty="0" smtClean="0">
                <a:latin typeface="Maiandra GD" panose="020E0502030308020204" pitchFamily="34" charset="0"/>
              </a:rPr>
              <a:t>At Herne, children will be taught Relationships, Sex and Health Education as part of a timetabled, graduated and age appropriate PSHE programme. Sex education, as already stated, is not taught until Year 6. The PDL leaders work closely with the Science and Computing leads to ensure that the subjects taught build on and develop their existing knowledge and understanding. </a:t>
            </a:r>
          </a:p>
          <a:p>
            <a:pPr marL="0" indent="0">
              <a:buNone/>
            </a:pPr>
            <a:r>
              <a:rPr lang="en-GB" sz="1400" dirty="0" smtClean="0">
                <a:latin typeface="Maiandra GD" panose="020E0502030308020204" pitchFamily="34" charset="0"/>
              </a:rPr>
              <a:t>All </a:t>
            </a:r>
            <a:r>
              <a:rPr lang="en-GB" sz="1400" dirty="0">
                <a:latin typeface="Maiandra GD" panose="020E0502030308020204" pitchFamily="34" charset="0"/>
              </a:rPr>
              <a:t>of the compulsory subject </a:t>
            </a:r>
            <a:r>
              <a:rPr lang="en-GB" sz="1400" dirty="0" smtClean="0">
                <a:latin typeface="Maiandra GD" panose="020E0502030308020204" pitchFamily="34" charset="0"/>
              </a:rPr>
              <a:t>content covered at Herne is </a:t>
            </a:r>
            <a:r>
              <a:rPr lang="en-GB" sz="1400" dirty="0">
                <a:latin typeface="Maiandra GD" panose="020E0502030308020204" pitchFamily="34" charset="0"/>
              </a:rPr>
              <a:t>age appropriate and developmentally appropriate. It </a:t>
            </a:r>
            <a:r>
              <a:rPr lang="en-GB" sz="1400" dirty="0" smtClean="0">
                <a:latin typeface="Maiandra GD" panose="020E0502030308020204" pitchFamily="34" charset="0"/>
              </a:rPr>
              <a:t>is taught </a:t>
            </a:r>
            <a:r>
              <a:rPr lang="en-GB" sz="1400" dirty="0">
                <a:latin typeface="Maiandra GD" panose="020E0502030308020204" pitchFamily="34" charset="0"/>
              </a:rPr>
              <a:t>sensitively and inclusively, with respect to the backgrounds and beliefs of pupils and </a:t>
            </a:r>
            <a:r>
              <a:rPr lang="en-GB" sz="1400" dirty="0" smtClean="0">
                <a:latin typeface="Maiandra GD" panose="020E0502030308020204" pitchFamily="34" charset="0"/>
              </a:rPr>
              <a:t>parents/carers </a:t>
            </a:r>
            <a:r>
              <a:rPr lang="en-GB" sz="1400" dirty="0">
                <a:latin typeface="Maiandra GD" panose="020E0502030308020204" pitchFamily="34" charset="0"/>
              </a:rPr>
              <a:t>while always with the aim of providing pupils with the knowledge they need </a:t>
            </a:r>
            <a:r>
              <a:rPr lang="en-GB" sz="1400" dirty="0" smtClean="0">
                <a:latin typeface="Maiandra GD" panose="020E0502030308020204" pitchFamily="34" charset="0"/>
              </a:rPr>
              <a:t>to support their wellbeing, health and understanding of safe, healthy relationships. </a:t>
            </a:r>
          </a:p>
          <a:p>
            <a:pPr marL="0" indent="0">
              <a:buNone/>
            </a:pPr>
            <a:r>
              <a:rPr lang="en-GB" sz="1400" dirty="0" smtClean="0">
                <a:latin typeface="Maiandra GD" panose="020E0502030308020204" pitchFamily="34" charset="0"/>
              </a:rPr>
              <a:t>Class teachers are responsible for delivering the RSE curriculum as they are best placed to do so. The class teachers know their pupils well and have built a rapport with the learners in their class. Teachers at Herne have had training from the PDL leads and are experienced, professional and sensitive </a:t>
            </a:r>
            <a:r>
              <a:rPr lang="en-GB" sz="1400" dirty="0">
                <a:latin typeface="Maiandra GD" panose="020E0502030308020204" pitchFamily="34" charset="0"/>
              </a:rPr>
              <a:t>in their delivery of age appropriate content. </a:t>
            </a:r>
            <a:endParaRPr lang="en-GB" sz="1400" dirty="0" smtClean="0">
              <a:latin typeface="Maiandra GD" panose="020E0502030308020204" pitchFamily="34" charset="0"/>
            </a:endParaRPr>
          </a:p>
          <a:p>
            <a:pPr marL="0" indent="0">
              <a:buNone/>
            </a:pPr>
            <a:r>
              <a:rPr lang="en-GB" sz="1400" dirty="0" smtClean="0">
                <a:latin typeface="Maiandra GD" panose="020E0502030308020204" pitchFamily="34" charset="0"/>
              </a:rPr>
              <a:t>Children will be taught using a variety of stimulus and resources: </a:t>
            </a:r>
          </a:p>
          <a:p>
            <a:r>
              <a:rPr lang="en-GB" sz="1400" dirty="0" smtClean="0">
                <a:latin typeface="Maiandra GD" panose="020E0502030308020204" pitchFamily="34" charset="0"/>
              </a:rPr>
              <a:t>Matching games</a:t>
            </a:r>
          </a:p>
          <a:p>
            <a:r>
              <a:rPr lang="en-GB" sz="1400" dirty="0" smtClean="0">
                <a:latin typeface="Maiandra GD" panose="020E0502030308020204" pitchFamily="34" charset="0"/>
              </a:rPr>
              <a:t>Labelling activities </a:t>
            </a:r>
          </a:p>
          <a:p>
            <a:r>
              <a:rPr lang="en-GB" sz="1400" dirty="0" smtClean="0">
                <a:latin typeface="Maiandra GD" panose="020E0502030308020204" pitchFamily="34" charset="0"/>
              </a:rPr>
              <a:t>Extracts from books </a:t>
            </a:r>
          </a:p>
          <a:p>
            <a:r>
              <a:rPr lang="en-GB" sz="1400" dirty="0" smtClean="0">
                <a:latin typeface="Maiandra GD" panose="020E0502030308020204" pitchFamily="34" charset="0"/>
              </a:rPr>
              <a:t>Class discussions</a:t>
            </a:r>
          </a:p>
          <a:p>
            <a:r>
              <a:rPr lang="en-GB" sz="1400" dirty="0" smtClean="0">
                <a:latin typeface="Maiandra GD" panose="020E0502030308020204" pitchFamily="34" charset="0"/>
              </a:rPr>
              <a:t>Interactive whiteboard activities</a:t>
            </a:r>
          </a:p>
          <a:p>
            <a:r>
              <a:rPr lang="en-GB" sz="1400" dirty="0" smtClean="0">
                <a:latin typeface="Maiandra GD" panose="020E0502030308020204" pitchFamily="34" charset="0"/>
              </a:rPr>
              <a:t>Video clips </a:t>
            </a:r>
          </a:p>
          <a:p>
            <a:endParaRPr lang="en-GB" sz="1200" dirty="0">
              <a:latin typeface="Maiandra GD" panose="020E0502030308020204" pitchFamily="34" charset="0"/>
            </a:endParaRPr>
          </a:p>
          <a:p>
            <a:pPr marL="0" indent="0">
              <a:buNone/>
            </a:pPr>
            <a:endParaRPr lang="en-GB" sz="1200" dirty="0" smtClean="0">
              <a:latin typeface="Maiandra GD" panose="020E0502030308020204" pitchFamily="34" charset="0"/>
            </a:endParaRPr>
          </a:p>
        </p:txBody>
      </p:sp>
      <p:pic>
        <p:nvPicPr>
          <p:cNvPr id="4"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283968" y="4531995"/>
            <a:ext cx="4449431" cy="2209373"/>
          </a:xfrm>
          <a:prstGeom prst="rect">
            <a:avLst/>
          </a:prstGeom>
        </p:spPr>
      </p:pic>
    </p:spTree>
    <p:custDataLst>
      <p:tags r:id="rId1"/>
    </p:custDataLst>
    <p:extLst>
      <p:ext uri="{BB962C8B-B14F-4D97-AF65-F5344CB8AC3E}">
        <p14:creationId xmlns:p14="http://schemas.microsoft.com/office/powerpoint/2010/main" val="2226643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2420" y="1789118"/>
            <a:ext cx="7825798" cy="4749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000438" y="404664"/>
            <a:ext cx="7125113" cy="924475"/>
          </a:xfrm>
        </p:spPr>
        <p:txBody>
          <a:bodyPr/>
          <a:lstStyle/>
          <a:p>
            <a:pPr algn="ctr"/>
            <a:r>
              <a:rPr lang="en-GB" dirty="0" smtClean="0">
                <a:latin typeface="Maiandra GD" panose="020E0502030308020204" pitchFamily="34" charset="0"/>
              </a:rPr>
              <a:t>Climate for Learning </a:t>
            </a:r>
            <a:endParaRPr lang="en-GB" dirty="0">
              <a:latin typeface="Maiandra GD" panose="020E0502030308020204" pitchFamily="34" charset="0"/>
            </a:endParaRPr>
          </a:p>
        </p:txBody>
      </p:sp>
      <p:sp>
        <p:nvSpPr>
          <p:cNvPr id="3" name="Content Placeholder 2"/>
          <p:cNvSpPr>
            <a:spLocks noGrp="1"/>
          </p:cNvSpPr>
          <p:nvPr>
            <p:ph idx="1"/>
          </p:nvPr>
        </p:nvSpPr>
        <p:spPr>
          <a:xfrm>
            <a:off x="1259632" y="1776217"/>
            <a:ext cx="7125112" cy="4051437"/>
          </a:xfrm>
        </p:spPr>
        <p:txBody>
          <a:bodyPr>
            <a:normAutofit/>
          </a:bodyPr>
          <a:lstStyle/>
          <a:p>
            <a:r>
              <a:rPr lang="en-GB" sz="2800" dirty="0" smtClean="0">
                <a:latin typeface="Maiandra GD" panose="020E0502030308020204" pitchFamily="34" charset="0"/>
              </a:rPr>
              <a:t>Ground Rules </a:t>
            </a:r>
          </a:p>
          <a:p>
            <a:r>
              <a:rPr lang="en-GB" sz="2800" dirty="0" smtClean="0">
                <a:latin typeface="Maiandra GD" panose="020E0502030308020204" pitchFamily="34" charset="0"/>
              </a:rPr>
              <a:t>Anonymous </a:t>
            </a:r>
            <a:r>
              <a:rPr lang="en-GB" sz="2800" dirty="0">
                <a:latin typeface="Maiandra GD" panose="020E0502030308020204" pitchFamily="34" charset="0"/>
              </a:rPr>
              <a:t>q</a:t>
            </a:r>
            <a:r>
              <a:rPr lang="en-GB" sz="2800" dirty="0" smtClean="0">
                <a:latin typeface="Maiandra GD" panose="020E0502030308020204" pitchFamily="34" charset="0"/>
              </a:rPr>
              <a:t>uestion Box (‘ask-it basket’) </a:t>
            </a:r>
          </a:p>
          <a:p>
            <a:r>
              <a:rPr lang="en-GB" sz="2800" dirty="0" smtClean="0">
                <a:latin typeface="Maiandra GD" panose="020E0502030308020204" pitchFamily="34" charset="0"/>
              </a:rPr>
              <a:t>Sensitive, age appropriate delivery </a:t>
            </a:r>
          </a:p>
          <a:p>
            <a:r>
              <a:rPr lang="en-GB" sz="2800" dirty="0" smtClean="0">
                <a:latin typeface="Maiandra GD" panose="020E0502030308020204" pitchFamily="34" charset="0"/>
              </a:rPr>
              <a:t>Safe, reassuring environment </a:t>
            </a:r>
            <a:endParaRPr lang="en-GB" sz="2800" dirty="0">
              <a:latin typeface="Maiandra GD" panose="020E0502030308020204" pitchFamily="34" charset="0"/>
            </a:endParaRPr>
          </a:p>
          <a:p>
            <a:r>
              <a:rPr lang="en-GB" sz="2800" dirty="0" smtClean="0">
                <a:latin typeface="Maiandra GD" panose="020E0502030308020204" pitchFamily="34" charset="0"/>
              </a:rPr>
              <a:t>Distancing the learning </a:t>
            </a:r>
          </a:p>
          <a:p>
            <a:r>
              <a:rPr lang="en-GB" sz="2800" dirty="0" smtClean="0">
                <a:latin typeface="Maiandra GD" panose="020E0502030308020204" pitchFamily="34" charset="0"/>
              </a:rPr>
              <a:t>Reassuring children of safe people they can talk to (where to access help)</a:t>
            </a:r>
          </a:p>
        </p:txBody>
      </p:sp>
      <p:pic>
        <p:nvPicPr>
          <p:cNvPr id="4" name="Picture 3"/>
          <p:cNvPicPr>
            <a:picLocks noChangeAspect="1"/>
          </p:cNvPicPr>
          <p:nvPr/>
        </p:nvPicPr>
        <p:blipFill>
          <a:blip r:embed="rId3"/>
          <a:stretch>
            <a:fillRect/>
          </a:stretch>
        </p:blipFill>
        <p:spPr>
          <a:xfrm>
            <a:off x="7253070" y="1129359"/>
            <a:ext cx="1451885" cy="1279209"/>
          </a:xfrm>
          <a:prstGeom prst="rect">
            <a:avLst/>
          </a:prstGeom>
        </p:spPr>
      </p:pic>
      <p:pic>
        <p:nvPicPr>
          <p:cNvPr id="5" name="Picture 4"/>
          <p:cNvPicPr>
            <a:picLocks noChangeAspect="1"/>
          </p:cNvPicPr>
          <p:nvPr/>
        </p:nvPicPr>
        <p:blipFill>
          <a:blip r:embed="rId4"/>
          <a:stretch>
            <a:fillRect/>
          </a:stretch>
        </p:blipFill>
        <p:spPr>
          <a:xfrm>
            <a:off x="107504" y="74813"/>
            <a:ext cx="1967690" cy="1584176"/>
          </a:xfrm>
          <a:prstGeom prst="rect">
            <a:avLst/>
          </a:prstGeom>
        </p:spPr>
      </p:pic>
      <p:pic>
        <p:nvPicPr>
          <p:cNvPr id="6" name="Picture 2" descr="http://www.herne.hants.sch.uk/_site/images/design/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416" y="138150"/>
            <a:ext cx="624998" cy="87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7342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584" y="1700808"/>
            <a:ext cx="7557160" cy="4248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000438" y="404664"/>
            <a:ext cx="7125113" cy="924475"/>
          </a:xfrm>
        </p:spPr>
        <p:txBody>
          <a:bodyPr/>
          <a:lstStyle/>
          <a:p>
            <a:pPr algn="ctr"/>
            <a:r>
              <a:rPr lang="en-GB" dirty="0" smtClean="0">
                <a:latin typeface="Maiandra GD" panose="020E0502030308020204" pitchFamily="34" charset="0"/>
              </a:rPr>
              <a:t>Arrangements for children with Special Educational Needs and Disabilities (SEND)</a:t>
            </a:r>
            <a:endParaRPr lang="en-GB" dirty="0">
              <a:latin typeface="Maiandra GD" panose="020E0502030308020204" pitchFamily="34" charset="0"/>
            </a:endParaRPr>
          </a:p>
        </p:txBody>
      </p:sp>
      <p:sp>
        <p:nvSpPr>
          <p:cNvPr id="3" name="Content Placeholder 2"/>
          <p:cNvSpPr>
            <a:spLocks noGrp="1"/>
          </p:cNvSpPr>
          <p:nvPr>
            <p:ph idx="1"/>
          </p:nvPr>
        </p:nvSpPr>
        <p:spPr>
          <a:xfrm>
            <a:off x="899592" y="1776217"/>
            <a:ext cx="7485152" cy="4051437"/>
          </a:xfrm>
        </p:spPr>
        <p:txBody>
          <a:bodyPr>
            <a:normAutofit fontScale="77500" lnSpcReduction="20000"/>
          </a:bodyPr>
          <a:lstStyle/>
          <a:p>
            <a:r>
              <a:rPr lang="en-GB" sz="2800" dirty="0" smtClean="0">
                <a:latin typeface="Maiandra GD" panose="020E0502030308020204" pitchFamily="34" charset="0"/>
              </a:rPr>
              <a:t>RSE and </a:t>
            </a:r>
            <a:r>
              <a:rPr lang="en-GB" sz="2800" dirty="0">
                <a:latin typeface="Maiandra GD" panose="020E0502030308020204" pitchFamily="34" charset="0"/>
              </a:rPr>
              <a:t>Health Education must be accessible for all pupils. </a:t>
            </a:r>
            <a:endParaRPr lang="en-GB" sz="2800" dirty="0" smtClean="0">
              <a:latin typeface="Maiandra GD" panose="020E0502030308020204" pitchFamily="34" charset="0"/>
            </a:endParaRPr>
          </a:p>
          <a:p>
            <a:r>
              <a:rPr lang="en-GB" sz="2800" dirty="0" smtClean="0">
                <a:latin typeface="Maiandra GD" panose="020E0502030308020204" pitchFamily="34" charset="0"/>
              </a:rPr>
              <a:t>When planning our RSE and Health Curriculum we ensure we take into consideration the needs of pupils </a:t>
            </a:r>
            <a:r>
              <a:rPr lang="en-GB" sz="2800" dirty="0">
                <a:latin typeface="Maiandra GD" panose="020E0502030308020204" pitchFamily="34" charset="0"/>
              </a:rPr>
              <a:t>with </a:t>
            </a:r>
            <a:r>
              <a:rPr lang="en-GB" sz="2800" dirty="0" smtClean="0">
                <a:latin typeface="Maiandra GD" panose="020E0502030308020204" pitchFamily="34" charset="0"/>
              </a:rPr>
              <a:t>SEND. </a:t>
            </a:r>
          </a:p>
          <a:p>
            <a:r>
              <a:rPr lang="en-GB" sz="2800" dirty="0" smtClean="0">
                <a:latin typeface="Maiandra GD" panose="020E0502030308020204" pitchFamily="34" charset="0"/>
              </a:rPr>
              <a:t>Therefore we may tailor our programme in order to make it accessible and age appropriate for individual children’s needs. </a:t>
            </a:r>
          </a:p>
          <a:p>
            <a:r>
              <a:rPr lang="en-GB" sz="2800" dirty="0" smtClean="0">
                <a:latin typeface="Maiandra GD" panose="020E0502030308020204" pitchFamily="34" charset="0"/>
              </a:rPr>
              <a:t>As </a:t>
            </a:r>
            <a:r>
              <a:rPr lang="en-GB" sz="2800" dirty="0">
                <a:latin typeface="Maiandra GD" panose="020E0502030308020204" pitchFamily="34" charset="0"/>
              </a:rPr>
              <a:t>with all </a:t>
            </a:r>
            <a:r>
              <a:rPr lang="en-GB" sz="2800" dirty="0" smtClean="0">
                <a:latin typeface="Maiandra GD" panose="020E0502030308020204" pitchFamily="34" charset="0"/>
              </a:rPr>
              <a:t>teaching, we ensure our RSE and Health curriculum is </a:t>
            </a:r>
            <a:r>
              <a:rPr lang="en-GB" sz="2800" dirty="0">
                <a:latin typeface="Maiandra GD" panose="020E0502030308020204" pitchFamily="34" charset="0"/>
              </a:rPr>
              <a:t>sensitive, age-appropriate, developmentally appropriate and delivered with reference to the law</a:t>
            </a:r>
            <a:r>
              <a:rPr lang="en-GB" sz="2800" dirty="0" smtClean="0">
                <a:latin typeface="Maiandra GD" panose="020E0502030308020204" pitchFamily="34" charset="0"/>
              </a:rPr>
              <a:t>.</a:t>
            </a:r>
          </a:p>
          <a:p>
            <a:endParaRPr lang="en-GB" sz="2800" dirty="0" smtClean="0">
              <a:latin typeface="Maiandra GD" panose="020E0502030308020204" pitchFamily="34" charset="0"/>
            </a:endParaRPr>
          </a:p>
        </p:txBody>
      </p:sp>
      <p:pic>
        <p:nvPicPr>
          <p:cNvPr id="6"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31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1560" y="1556792"/>
            <a:ext cx="7704856" cy="3528392"/>
          </a:xfrm>
          <a:prstGeom prst="roundRect">
            <a:avLst/>
          </a:prstGeom>
          <a:solidFill>
            <a:schemeClr val="accent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69923" y="5244566"/>
            <a:ext cx="7264632" cy="1152128"/>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32728" y="552626"/>
            <a:ext cx="7739022" cy="924475"/>
          </a:xfrm>
        </p:spPr>
        <p:txBody>
          <a:bodyPr/>
          <a:lstStyle/>
          <a:p>
            <a:pPr algn="ctr"/>
            <a:r>
              <a:rPr lang="en-GB" dirty="0" smtClean="0">
                <a:latin typeface="Maiandra GD" panose="020E0502030308020204" pitchFamily="34" charset="0"/>
              </a:rPr>
              <a:t>Faith Groups and Parental Feedback </a:t>
            </a:r>
            <a:endParaRPr lang="en-GB" dirty="0">
              <a:latin typeface="Maiandra GD" panose="020E0502030308020204" pitchFamily="34" charset="0"/>
            </a:endParaRPr>
          </a:p>
        </p:txBody>
      </p:sp>
      <p:sp>
        <p:nvSpPr>
          <p:cNvPr id="3" name="Content Placeholder 2"/>
          <p:cNvSpPr>
            <a:spLocks noGrp="1"/>
          </p:cNvSpPr>
          <p:nvPr>
            <p:ph idx="1"/>
          </p:nvPr>
        </p:nvSpPr>
        <p:spPr>
          <a:xfrm>
            <a:off x="899592" y="1600199"/>
            <a:ext cx="7234963" cy="4565105"/>
          </a:xfrm>
        </p:spPr>
        <p:txBody>
          <a:bodyPr>
            <a:normAutofit fontScale="92500" lnSpcReduction="20000"/>
          </a:bodyPr>
          <a:lstStyle/>
          <a:p>
            <a:r>
              <a:rPr lang="en-GB" dirty="0" smtClean="0">
                <a:latin typeface="Maiandra GD" panose="020E0502030308020204" pitchFamily="34" charset="0"/>
              </a:rPr>
              <a:t>At Herne, it is important to us that we have, a </a:t>
            </a:r>
            <a:r>
              <a:rPr lang="en-GB" dirty="0">
                <a:latin typeface="Maiandra GD" panose="020E0502030308020204" pitchFamily="34" charset="0"/>
              </a:rPr>
              <a:t>good understanding </a:t>
            </a:r>
            <a:r>
              <a:rPr lang="en-GB" dirty="0" smtClean="0">
                <a:latin typeface="Maiandra GD" panose="020E0502030308020204" pitchFamily="34" charset="0"/>
              </a:rPr>
              <a:t>of our </a:t>
            </a:r>
            <a:r>
              <a:rPr lang="en-GB" dirty="0">
                <a:latin typeface="Maiandra GD" panose="020E0502030308020204" pitchFamily="34" charset="0"/>
              </a:rPr>
              <a:t>pupils’ faith backgrounds and positive relationships between the school and local faith communities </a:t>
            </a:r>
            <a:r>
              <a:rPr lang="en-GB" dirty="0" smtClean="0">
                <a:latin typeface="Maiandra GD" panose="020E0502030308020204" pitchFamily="34" charset="0"/>
              </a:rPr>
              <a:t>to help </a:t>
            </a:r>
            <a:r>
              <a:rPr lang="en-GB" dirty="0">
                <a:latin typeface="Maiandra GD" panose="020E0502030308020204" pitchFamily="34" charset="0"/>
              </a:rPr>
              <a:t>to create a constructive context for the teaching of these </a:t>
            </a:r>
            <a:r>
              <a:rPr lang="en-GB" dirty="0" smtClean="0">
                <a:latin typeface="Maiandra GD" panose="020E0502030308020204" pitchFamily="34" charset="0"/>
              </a:rPr>
              <a:t>subjects.</a:t>
            </a:r>
          </a:p>
          <a:p>
            <a:r>
              <a:rPr lang="en-GB" dirty="0" smtClean="0">
                <a:latin typeface="Maiandra GD" panose="020E0502030308020204" pitchFamily="34" charset="0"/>
              </a:rPr>
              <a:t>The religious </a:t>
            </a:r>
            <a:r>
              <a:rPr lang="en-GB" dirty="0">
                <a:latin typeface="Maiandra GD" panose="020E0502030308020204" pitchFamily="34" charset="0"/>
              </a:rPr>
              <a:t>background of all pupils </a:t>
            </a:r>
            <a:r>
              <a:rPr lang="en-GB" dirty="0" smtClean="0">
                <a:latin typeface="Maiandra GD" panose="020E0502030308020204" pitchFamily="34" charset="0"/>
              </a:rPr>
              <a:t>are </a:t>
            </a:r>
            <a:r>
              <a:rPr lang="en-GB" dirty="0">
                <a:latin typeface="Maiandra GD" panose="020E0502030308020204" pitchFamily="34" charset="0"/>
              </a:rPr>
              <a:t>taken into account when planning </a:t>
            </a:r>
            <a:r>
              <a:rPr lang="en-GB" dirty="0" smtClean="0">
                <a:latin typeface="Maiandra GD" panose="020E0502030308020204" pitchFamily="34" charset="0"/>
              </a:rPr>
              <a:t>teaching. We aim for the </a:t>
            </a:r>
            <a:r>
              <a:rPr lang="en-GB" dirty="0">
                <a:latin typeface="Maiandra GD" panose="020E0502030308020204" pitchFamily="34" charset="0"/>
              </a:rPr>
              <a:t>topics that are included in </a:t>
            </a:r>
            <a:r>
              <a:rPr lang="en-GB" dirty="0" smtClean="0">
                <a:latin typeface="Maiandra GD" panose="020E0502030308020204" pitchFamily="34" charset="0"/>
              </a:rPr>
              <a:t>our curriculum to be appropriately and sensitively </a:t>
            </a:r>
            <a:r>
              <a:rPr lang="en-GB" dirty="0">
                <a:latin typeface="Maiandra GD" panose="020E0502030308020204" pitchFamily="34" charset="0"/>
              </a:rPr>
              <a:t>handled. </a:t>
            </a:r>
            <a:endParaRPr lang="en-GB" dirty="0" smtClean="0">
              <a:latin typeface="Maiandra GD" panose="020E0502030308020204" pitchFamily="34" charset="0"/>
            </a:endParaRPr>
          </a:p>
          <a:p>
            <a:r>
              <a:rPr lang="en-GB" dirty="0" smtClean="0">
                <a:latin typeface="Maiandra GD" panose="020E0502030308020204" pitchFamily="34" charset="0"/>
              </a:rPr>
              <a:t>At Herne we ensure we comply </a:t>
            </a:r>
            <a:r>
              <a:rPr lang="en-GB" dirty="0">
                <a:latin typeface="Maiandra GD" panose="020E0502030308020204" pitchFamily="34" charset="0"/>
              </a:rPr>
              <a:t>with the relevant provisions of the Equality Act 2010, under which religion or belief are amongst the protected characteristics. </a:t>
            </a:r>
            <a:endParaRPr lang="en-GB" dirty="0" smtClean="0">
              <a:latin typeface="Maiandra GD" panose="020E0502030308020204" pitchFamily="34" charset="0"/>
            </a:endParaRPr>
          </a:p>
          <a:p>
            <a:r>
              <a:rPr lang="en-GB" dirty="0" smtClean="0">
                <a:latin typeface="Maiandra GD" panose="020E0502030308020204" pitchFamily="34" charset="0"/>
              </a:rPr>
              <a:t>The </a:t>
            </a:r>
            <a:r>
              <a:rPr lang="en-GB" dirty="0" err="1" smtClean="0">
                <a:latin typeface="Maiandra GD" panose="020E0502030308020204" pitchFamily="34" charset="0"/>
              </a:rPr>
              <a:t>DfE</a:t>
            </a:r>
            <a:r>
              <a:rPr lang="en-GB" dirty="0" smtClean="0">
                <a:latin typeface="Maiandra GD" panose="020E0502030308020204" pitchFamily="34" charset="0"/>
              </a:rPr>
              <a:t> states that, “In </a:t>
            </a:r>
            <a:r>
              <a:rPr lang="en-GB" dirty="0">
                <a:latin typeface="Maiandra GD" panose="020E0502030308020204" pitchFamily="34" charset="0"/>
              </a:rPr>
              <a:t>all schools, teaching should reflect the law (including the Equality Act 2010) as it applies to relationships, so that young people clearly understand what the law allows and does not allow, and the wider legal implications of decisions they may make</a:t>
            </a:r>
            <a:r>
              <a:rPr lang="en-GB" dirty="0" smtClean="0">
                <a:latin typeface="Maiandra GD" panose="020E0502030308020204" pitchFamily="34" charset="0"/>
              </a:rPr>
              <a:t>.”</a:t>
            </a:r>
          </a:p>
          <a:p>
            <a:pPr marL="0" indent="0">
              <a:buNone/>
            </a:pPr>
            <a:endParaRPr lang="en-GB" i="1" u="sng" dirty="0">
              <a:latin typeface="Maiandra GD" panose="020E0502030308020204" pitchFamily="34" charset="0"/>
            </a:endParaRPr>
          </a:p>
          <a:p>
            <a:pPr marL="0" indent="0">
              <a:buNone/>
            </a:pPr>
            <a:r>
              <a:rPr lang="en-GB" i="1" u="sng" dirty="0" smtClean="0">
                <a:latin typeface="Maiandra GD" panose="020E0502030308020204" pitchFamily="34" charset="0"/>
              </a:rPr>
              <a:t>If any parents/carers would like to consult with us about our Relationships, Sex and Health Education programme, we welcome your feedback and working in partnership with you. </a:t>
            </a:r>
            <a:endParaRPr lang="en-GB" i="1" u="sng" dirty="0">
              <a:latin typeface="Maiandra GD" panose="020E0502030308020204" pitchFamily="34" charset="0"/>
            </a:endParaRPr>
          </a:p>
        </p:txBody>
      </p:sp>
      <p:pic>
        <p:nvPicPr>
          <p:cNvPr id="4"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25" y="238733"/>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8,945 BEST World Religion Symbols IMAGES, STOCK PHOTOS &amp; VECTORS | Adobe  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61267"/>
            <a:ext cx="1444144" cy="857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821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7544" y="3143620"/>
            <a:ext cx="8208912" cy="3570208"/>
          </a:xfrm>
          <a:prstGeom prst="rect">
            <a:avLst/>
          </a:prstGeom>
          <a:solidFill>
            <a:schemeClr val="accent1"/>
          </a:solid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18512" y="188640"/>
            <a:ext cx="6461799" cy="924475"/>
          </a:xfrm>
        </p:spPr>
        <p:txBody>
          <a:bodyPr/>
          <a:lstStyle/>
          <a:p>
            <a:r>
              <a:rPr lang="en-GB" dirty="0">
                <a:latin typeface="Maiandra GD" panose="020E0502030308020204" pitchFamily="34" charset="0"/>
              </a:rPr>
              <a:t>Lesbian, Gay, Bisexual and </a:t>
            </a:r>
            <a:r>
              <a:rPr lang="en-GB" dirty="0" smtClean="0">
                <a:latin typeface="Maiandra GD" panose="020E0502030308020204" pitchFamily="34" charset="0"/>
              </a:rPr>
              <a:t>Transgender + </a:t>
            </a:r>
            <a:r>
              <a:rPr lang="en-GB" dirty="0">
                <a:latin typeface="Maiandra GD" panose="020E0502030308020204" pitchFamily="34" charset="0"/>
              </a:rPr>
              <a:t>(</a:t>
            </a:r>
            <a:r>
              <a:rPr lang="en-GB" dirty="0" smtClean="0">
                <a:latin typeface="Maiandra GD" panose="020E0502030308020204" pitchFamily="34" charset="0"/>
              </a:rPr>
              <a:t>LGBT+) </a:t>
            </a:r>
            <a:endParaRPr lang="en-GB" dirty="0">
              <a:latin typeface="Maiandra GD" panose="020E0502030308020204" pitchFamily="34" charset="0"/>
            </a:endParaRPr>
          </a:p>
        </p:txBody>
      </p:sp>
      <p:sp>
        <p:nvSpPr>
          <p:cNvPr id="3" name="Content Placeholder 2"/>
          <p:cNvSpPr>
            <a:spLocks noGrp="1"/>
          </p:cNvSpPr>
          <p:nvPr>
            <p:ph idx="1"/>
          </p:nvPr>
        </p:nvSpPr>
        <p:spPr>
          <a:xfrm>
            <a:off x="467544" y="2020850"/>
            <a:ext cx="5760640" cy="2160239"/>
          </a:xfrm>
        </p:spPr>
        <p:txBody>
          <a:bodyPr>
            <a:normAutofit fontScale="92500" lnSpcReduction="20000"/>
          </a:bodyPr>
          <a:lstStyle/>
          <a:p>
            <a:r>
              <a:rPr lang="en-GB" sz="1200" dirty="0" smtClean="0">
                <a:latin typeface="Maiandra GD" panose="020E0502030308020204" pitchFamily="34" charset="0"/>
              </a:rPr>
              <a:t>The </a:t>
            </a:r>
            <a:r>
              <a:rPr lang="en-GB" sz="1200" dirty="0" err="1" smtClean="0">
                <a:latin typeface="Maiandra GD" panose="020E0502030308020204" pitchFamily="34" charset="0"/>
              </a:rPr>
              <a:t>DfE</a:t>
            </a:r>
            <a:r>
              <a:rPr lang="en-GB" sz="1200" dirty="0" smtClean="0">
                <a:latin typeface="Maiandra GD" panose="020E0502030308020204" pitchFamily="34" charset="0"/>
              </a:rPr>
              <a:t> states, “In </a:t>
            </a:r>
            <a:r>
              <a:rPr lang="en-GB" sz="1200" dirty="0">
                <a:latin typeface="Maiandra GD" panose="020E0502030308020204" pitchFamily="34" charset="0"/>
              </a:rPr>
              <a:t>teaching Relationships Education and RSE, schools should ensure that the needs of all pupils are appropriately met, and that all pupils understand the importance of equality and respect. Schools must ensure that they comply with the relevant provisions of the Equality Act 2010, (please see The Equality Act 2010 and schools: Departmental advice), under which sexual orientation and gender reassignment are amongst the protected characteristics</a:t>
            </a:r>
            <a:r>
              <a:rPr lang="en-GB" sz="1200" dirty="0" smtClean="0">
                <a:latin typeface="Maiandra GD" panose="020E0502030308020204" pitchFamily="34" charset="0"/>
              </a:rPr>
              <a:t>.”</a:t>
            </a:r>
          </a:p>
          <a:p>
            <a:r>
              <a:rPr lang="en-GB" sz="1200" dirty="0" smtClean="0">
                <a:latin typeface="Maiandra GD" panose="020E0502030308020204" pitchFamily="34" charset="0"/>
              </a:rPr>
              <a:t> “Schools </a:t>
            </a:r>
            <a:r>
              <a:rPr lang="en-GB" sz="1200" dirty="0">
                <a:latin typeface="Maiandra GD" panose="020E0502030308020204" pitchFamily="34" charset="0"/>
              </a:rPr>
              <a:t>should ensure that all of their teaching is sensitive and age appropriate in approach and content. At the point at which schools consider it appropriate to teach their pupils about LGBT, they should ensure that this content is fully integrated into their programmes of study for this area of the curriculum rather than delivered as a standalone unit or lesson. Schools are free to determine how they do this, and we expect all pupils to have been taught LGBT content at a timely point as part of this area of the curriculum</a:t>
            </a:r>
            <a:r>
              <a:rPr lang="en-GB" sz="1200" dirty="0" smtClean="0">
                <a:latin typeface="Maiandra GD" panose="020E0502030308020204" pitchFamily="34" charset="0"/>
              </a:rPr>
              <a:t>.”</a:t>
            </a:r>
          </a:p>
          <a:p>
            <a:endParaRPr lang="en-GB" sz="1600" dirty="0">
              <a:latin typeface="Maiandra GD" panose="020E0502030308020204" pitchFamily="34" charset="0"/>
            </a:endParaRPr>
          </a:p>
          <a:p>
            <a:endParaRPr lang="en-GB" dirty="0" smtClean="0"/>
          </a:p>
          <a:p>
            <a:endParaRPr lang="en-GB" dirty="0"/>
          </a:p>
          <a:p>
            <a:pPr marL="0" indent="0">
              <a:buNone/>
            </a:pPr>
            <a:endParaRPr lang="en-GB" dirty="0" smtClean="0"/>
          </a:p>
          <a:p>
            <a:endParaRPr lang="en-GB" dirty="0"/>
          </a:p>
          <a:p>
            <a:endParaRPr lang="en-GB" dirty="0"/>
          </a:p>
        </p:txBody>
      </p:sp>
      <p:pic>
        <p:nvPicPr>
          <p:cNvPr id="4" name="Picture 4" descr="Daniel Quasar redesigns LGBT Rainbow Flag to be more inclus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1" y="103211"/>
            <a:ext cx="1635421" cy="921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25" y="238733"/>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6228184" y="1124744"/>
            <a:ext cx="2778904" cy="1886821"/>
          </a:xfrm>
          <a:prstGeom prst="rect">
            <a:avLst/>
          </a:prstGeom>
        </p:spPr>
      </p:pic>
      <p:sp>
        <p:nvSpPr>
          <p:cNvPr id="7" name="Rectangle 6"/>
          <p:cNvSpPr/>
          <p:nvPr/>
        </p:nvSpPr>
        <p:spPr>
          <a:xfrm>
            <a:off x="524951" y="3143620"/>
            <a:ext cx="7912234" cy="3570208"/>
          </a:xfrm>
          <a:prstGeom prst="rect">
            <a:avLst/>
          </a:prstGeom>
        </p:spPr>
        <p:txBody>
          <a:bodyPr wrap="square">
            <a:spAutoFit/>
          </a:bodyPr>
          <a:lstStyle/>
          <a:p>
            <a:pPr marL="285750" indent="-285750">
              <a:buFont typeface="Arial" panose="020B0604020202020204" pitchFamily="34" charset="0"/>
              <a:buChar char="•"/>
            </a:pPr>
            <a:r>
              <a:rPr lang="en-GB" sz="1600" dirty="0">
                <a:latin typeface="Maiandra GD" panose="020E0502030308020204" pitchFamily="34" charset="0"/>
              </a:rPr>
              <a:t>At Herne, we are committed to developing global citizens who respect diversity and demand equality for all. Therefore we see it as our duty to ensure that </a:t>
            </a:r>
            <a:r>
              <a:rPr lang="en-GB" sz="1600" dirty="0" smtClean="0">
                <a:latin typeface="Maiandra GD" panose="020E0502030308020204" pitchFamily="34" charset="0"/>
              </a:rPr>
              <a:t>LGBT+ </a:t>
            </a:r>
            <a:r>
              <a:rPr lang="en-GB" sz="1600" dirty="0">
                <a:latin typeface="Maiandra GD" panose="020E0502030308020204" pitchFamily="34" charset="0"/>
              </a:rPr>
              <a:t>communities are represented throughout our curriculum and not just our Personal Development Learning (PDL) curriculum. </a:t>
            </a:r>
            <a:endParaRPr lang="en-GB" sz="1600" dirty="0" smtClean="0">
              <a:latin typeface="Maiandra GD" panose="020E0502030308020204" pitchFamily="34" charset="0"/>
            </a:endParaRPr>
          </a:p>
          <a:p>
            <a:pPr marL="285750" indent="-285750">
              <a:buFont typeface="Arial" panose="020B0604020202020204" pitchFamily="34" charset="0"/>
              <a:buChar char="•"/>
            </a:pPr>
            <a:r>
              <a:rPr lang="en-GB" sz="1600" dirty="0" smtClean="0">
                <a:latin typeface="Maiandra GD" panose="020E0502030308020204" pitchFamily="34" charset="0"/>
              </a:rPr>
              <a:t>We </a:t>
            </a:r>
            <a:r>
              <a:rPr lang="en-GB" sz="1600" dirty="0">
                <a:latin typeface="Maiandra GD" panose="020E0502030308020204" pitchFamily="34" charset="0"/>
              </a:rPr>
              <a:t>live in a diverse society and we serve a diverse community. It is essential that every child and family feels seen and represented through our teaching and resources. </a:t>
            </a:r>
            <a:endParaRPr lang="en-GB" sz="1600" dirty="0" smtClean="0">
              <a:latin typeface="Maiandra GD" panose="020E0502030308020204" pitchFamily="34" charset="0"/>
            </a:endParaRPr>
          </a:p>
          <a:p>
            <a:pPr marL="285750" indent="-285750">
              <a:buFont typeface="Arial" panose="020B0604020202020204" pitchFamily="34" charset="0"/>
              <a:buChar char="•"/>
            </a:pPr>
            <a:r>
              <a:rPr lang="en-GB" sz="1600" dirty="0" smtClean="0">
                <a:latin typeface="Maiandra GD" panose="020E0502030308020204" pitchFamily="34" charset="0"/>
              </a:rPr>
              <a:t>Every </a:t>
            </a:r>
            <a:r>
              <a:rPr lang="en-GB" sz="1600" dirty="0">
                <a:latin typeface="Maiandra GD" panose="020E0502030308020204" pitchFamily="34" charset="0"/>
              </a:rPr>
              <a:t>child we teach should be able to see themselves and their family reflected in the resources we present to them. </a:t>
            </a:r>
            <a:endParaRPr lang="en-GB" sz="1600" dirty="0" smtClean="0">
              <a:latin typeface="Maiandra GD" panose="020E0502030308020204" pitchFamily="34" charset="0"/>
            </a:endParaRPr>
          </a:p>
          <a:p>
            <a:pPr marL="285750" indent="-285750">
              <a:buFont typeface="Arial" panose="020B0604020202020204" pitchFamily="34" charset="0"/>
              <a:buChar char="•"/>
            </a:pPr>
            <a:r>
              <a:rPr lang="en-GB" sz="1600" dirty="0" smtClean="0">
                <a:latin typeface="Maiandra GD" panose="020E0502030308020204" pitchFamily="34" charset="0"/>
              </a:rPr>
              <a:t>Therefore </a:t>
            </a:r>
            <a:r>
              <a:rPr lang="en-GB" sz="1600" dirty="0">
                <a:latin typeface="Maiandra GD" panose="020E0502030308020204" pitchFamily="34" charset="0"/>
              </a:rPr>
              <a:t>our Relationships, Sex and Health Education aims to be inclusive and representative of the </a:t>
            </a:r>
            <a:r>
              <a:rPr lang="en-GB" sz="1600" dirty="0" smtClean="0">
                <a:latin typeface="Maiandra GD" panose="020E0502030308020204" pitchFamily="34" charset="0"/>
              </a:rPr>
              <a:t>LGBT+ </a:t>
            </a:r>
            <a:r>
              <a:rPr lang="en-GB" sz="1600" dirty="0">
                <a:latin typeface="Maiandra GD" panose="020E0502030308020204" pitchFamily="34" charset="0"/>
              </a:rPr>
              <a:t>community taking into consideration the Equality Act 2010 and the protected characteristics. </a:t>
            </a:r>
            <a:endParaRPr lang="en-GB" sz="1600" dirty="0" smtClean="0">
              <a:latin typeface="Maiandra GD" panose="020E0502030308020204" pitchFamily="34" charset="0"/>
            </a:endParaRPr>
          </a:p>
          <a:p>
            <a:pPr marL="285750" indent="-285750">
              <a:buFont typeface="Arial" panose="020B0604020202020204" pitchFamily="34" charset="0"/>
              <a:buChar char="•"/>
            </a:pPr>
            <a:r>
              <a:rPr lang="en-GB" sz="1600" dirty="0" smtClean="0">
                <a:latin typeface="Maiandra GD" panose="020E0502030308020204" pitchFamily="34" charset="0"/>
              </a:rPr>
              <a:t>Our </a:t>
            </a:r>
            <a:r>
              <a:rPr lang="en-GB" sz="1600" dirty="0">
                <a:latin typeface="Maiandra GD" panose="020E0502030308020204" pitchFamily="34" charset="0"/>
              </a:rPr>
              <a:t>coverage of </a:t>
            </a:r>
            <a:r>
              <a:rPr lang="en-GB" sz="1600" dirty="0" smtClean="0">
                <a:latin typeface="Maiandra GD" panose="020E0502030308020204" pitchFamily="34" charset="0"/>
              </a:rPr>
              <a:t>LGBT</a:t>
            </a:r>
            <a:r>
              <a:rPr lang="en-GB" sz="1600" baseline="30000" dirty="0" smtClean="0">
                <a:latin typeface="Maiandra GD" panose="020E0502030308020204" pitchFamily="34" charset="0"/>
              </a:rPr>
              <a:t>+</a:t>
            </a:r>
            <a:r>
              <a:rPr lang="en-GB" sz="1600" dirty="0" smtClean="0">
                <a:latin typeface="Maiandra GD" panose="020E0502030308020204" pitchFamily="34" charset="0"/>
              </a:rPr>
              <a:t> </a:t>
            </a:r>
            <a:r>
              <a:rPr lang="en-GB" sz="1600" dirty="0">
                <a:latin typeface="Maiandra GD" panose="020E0502030308020204" pitchFamily="34" charset="0"/>
              </a:rPr>
              <a:t>relationships is age appropriate and sensitively delivered in line with the Department for Education’s guidance</a:t>
            </a:r>
            <a:r>
              <a:rPr lang="en-GB" dirty="0">
                <a:latin typeface="Maiandra GD" panose="020E0502030308020204" pitchFamily="34" charset="0"/>
              </a:rPr>
              <a:t>. </a:t>
            </a:r>
          </a:p>
        </p:txBody>
      </p:sp>
    </p:spTree>
    <p:extLst>
      <p:ext uri="{BB962C8B-B14F-4D97-AF65-F5344CB8AC3E}">
        <p14:creationId xmlns:p14="http://schemas.microsoft.com/office/powerpoint/2010/main" val="2975633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39552" y="615745"/>
            <a:ext cx="8048310" cy="2021167"/>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11559" y="2823334"/>
            <a:ext cx="7776864" cy="40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37435" y="-144585"/>
            <a:ext cx="7125113" cy="924475"/>
          </a:xfrm>
        </p:spPr>
        <p:txBody>
          <a:bodyPr/>
          <a:lstStyle/>
          <a:p>
            <a:pPr algn="ctr"/>
            <a:r>
              <a:rPr lang="en-GB" sz="2800" dirty="0" smtClean="0">
                <a:latin typeface="Maiandra GD" panose="020E0502030308020204" pitchFamily="34" charset="0"/>
              </a:rPr>
              <a:t>Year 4 Relationships and Health Education </a:t>
            </a:r>
            <a:endParaRPr lang="en-GB" sz="2800" dirty="0">
              <a:latin typeface="Maiandra GD" panose="020E0502030308020204" pitchFamily="34" charset="0"/>
            </a:endParaRPr>
          </a:p>
        </p:txBody>
      </p:sp>
      <p:sp>
        <p:nvSpPr>
          <p:cNvPr id="3" name="Content Placeholder 2"/>
          <p:cNvSpPr>
            <a:spLocks noGrp="1"/>
          </p:cNvSpPr>
          <p:nvPr>
            <p:ph idx="1"/>
          </p:nvPr>
        </p:nvSpPr>
        <p:spPr>
          <a:xfrm>
            <a:off x="738990" y="1626328"/>
            <a:ext cx="7848872" cy="4645975"/>
          </a:xfrm>
        </p:spPr>
        <p:txBody>
          <a:bodyPr>
            <a:noAutofit/>
          </a:bodyPr>
          <a:lstStyle/>
          <a:p>
            <a:pPr marL="0" indent="0">
              <a:lnSpc>
                <a:spcPct val="150000"/>
              </a:lnSpc>
              <a:spcBef>
                <a:spcPts val="600"/>
              </a:spcBef>
              <a:buNone/>
            </a:pPr>
            <a:endParaRPr lang="en-GB" sz="1200" b="1" u="sng" dirty="0" smtClean="0">
              <a:latin typeface="Maiandra GD" panose="020E0502030308020204" pitchFamily="34" charset="0"/>
            </a:endParaRPr>
          </a:p>
          <a:p>
            <a:pPr marL="0" indent="0">
              <a:lnSpc>
                <a:spcPct val="150000"/>
              </a:lnSpc>
              <a:spcBef>
                <a:spcPts val="600"/>
              </a:spcBef>
              <a:buNone/>
            </a:pPr>
            <a:endParaRPr lang="en-GB" sz="1200" b="1" u="sng" dirty="0">
              <a:latin typeface="Maiandra GD" panose="020E0502030308020204" pitchFamily="34" charset="0"/>
            </a:endParaRPr>
          </a:p>
          <a:p>
            <a:pPr marL="0" indent="0">
              <a:lnSpc>
                <a:spcPct val="150000"/>
              </a:lnSpc>
              <a:spcBef>
                <a:spcPts val="600"/>
              </a:spcBef>
              <a:buNone/>
            </a:pPr>
            <a:endParaRPr lang="en-GB" sz="1200" b="1" u="sng" dirty="0" smtClean="0">
              <a:latin typeface="Maiandra GD" panose="020E0502030308020204" pitchFamily="34" charset="0"/>
            </a:endParaRPr>
          </a:p>
          <a:p>
            <a:pPr marL="0" indent="0">
              <a:lnSpc>
                <a:spcPct val="150000"/>
              </a:lnSpc>
              <a:spcBef>
                <a:spcPts val="600"/>
              </a:spcBef>
              <a:buNone/>
            </a:pPr>
            <a:endParaRPr lang="en-GB" sz="1200" b="1" u="sng" dirty="0">
              <a:latin typeface="Maiandra GD" panose="020E0502030308020204" pitchFamily="34" charset="0"/>
            </a:endParaRPr>
          </a:p>
          <a:p>
            <a:pPr marL="0" indent="0">
              <a:lnSpc>
                <a:spcPct val="150000"/>
              </a:lnSpc>
              <a:spcBef>
                <a:spcPts val="600"/>
              </a:spcBef>
              <a:buNone/>
            </a:pPr>
            <a:r>
              <a:rPr lang="en-GB" sz="1200" b="1" u="sng" dirty="0" smtClean="0">
                <a:latin typeface="Maiandra GD" panose="020E0502030308020204" pitchFamily="34" charset="0"/>
              </a:rPr>
              <a:t>The following content is covered in our Y4 Growing and Changing unit.</a:t>
            </a:r>
          </a:p>
          <a:p>
            <a:pPr marL="0" indent="0">
              <a:lnSpc>
                <a:spcPct val="150000"/>
              </a:lnSpc>
              <a:spcBef>
                <a:spcPts val="600"/>
              </a:spcBef>
              <a:buNone/>
            </a:pPr>
            <a:r>
              <a:rPr lang="en-GB" sz="1200" dirty="0">
                <a:latin typeface="Maiandra GD" panose="020E0502030308020204" pitchFamily="34" charset="0"/>
              </a:rPr>
              <a:t>In this unit pupils will </a:t>
            </a:r>
            <a:r>
              <a:rPr lang="en-GB" sz="1200" dirty="0" smtClean="0">
                <a:latin typeface="Maiandra GD" panose="020E0502030308020204" pitchFamily="34" charset="0"/>
              </a:rPr>
              <a:t>learn, </a:t>
            </a:r>
            <a:endParaRPr lang="en-GB" sz="1200" dirty="0">
              <a:latin typeface="Maiandra GD" panose="020E0502030308020204" pitchFamily="34" charset="0"/>
            </a:endParaRPr>
          </a:p>
          <a:p>
            <a:pPr>
              <a:lnSpc>
                <a:spcPct val="150000"/>
              </a:lnSpc>
              <a:spcBef>
                <a:spcPts val="600"/>
              </a:spcBef>
            </a:pPr>
            <a:r>
              <a:rPr lang="en-GB" sz="1200" dirty="0" smtClean="0">
                <a:latin typeface="Maiandra GD" panose="020E0502030308020204" pitchFamily="34" charset="0"/>
              </a:rPr>
              <a:t>the </a:t>
            </a:r>
            <a:r>
              <a:rPr lang="en-GB" sz="1200" dirty="0">
                <a:latin typeface="Maiandra GD" panose="020E0502030308020204" pitchFamily="34" charset="0"/>
              </a:rPr>
              <a:t>process of growing from birth to old </a:t>
            </a:r>
            <a:r>
              <a:rPr lang="en-GB" sz="1200" dirty="0" smtClean="0">
                <a:latin typeface="Maiandra GD" panose="020E0502030308020204" pitchFamily="34" charset="0"/>
              </a:rPr>
              <a:t>age</a:t>
            </a:r>
          </a:p>
          <a:p>
            <a:pPr>
              <a:lnSpc>
                <a:spcPct val="150000"/>
              </a:lnSpc>
              <a:spcBef>
                <a:spcPts val="600"/>
              </a:spcBef>
            </a:pPr>
            <a:r>
              <a:rPr lang="en-GB" sz="1200" dirty="0" smtClean="0">
                <a:latin typeface="Maiandra GD" panose="020E0502030308020204" pitchFamily="34" charset="0"/>
              </a:rPr>
              <a:t>the </a:t>
            </a:r>
            <a:r>
              <a:rPr lang="en-GB" sz="1200" dirty="0">
                <a:latin typeface="Maiandra GD" panose="020E0502030308020204" pitchFamily="34" charset="0"/>
              </a:rPr>
              <a:t>external genitalia and internal reproductive </a:t>
            </a:r>
            <a:r>
              <a:rPr lang="en-GB" sz="1200" dirty="0" smtClean="0">
                <a:latin typeface="Maiandra GD" panose="020E0502030308020204" pitchFamily="34" charset="0"/>
              </a:rPr>
              <a:t>organs </a:t>
            </a:r>
          </a:p>
          <a:p>
            <a:pPr>
              <a:lnSpc>
                <a:spcPct val="150000"/>
              </a:lnSpc>
              <a:spcBef>
                <a:spcPts val="600"/>
              </a:spcBef>
            </a:pPr>
            <a:r>
              <a:rPr lang="en-GB" sz="1200" dirty="0">
                <a:latin typeface="Maiandra GD" panose="020E0502030308020204" pitchFamily="34" charset="0"/>
              </a:rPr>
              <a:t>h</a:t>
            </a:r>
            <a:r>
              <a:rPr lang="en-GB" sz="1200" dirty="0" smtClean="0">
                <a:latin typeface="Maiandra GD" panose="020E0502030308020204" pitchFamily="34" charset="0"/>
              </a:rPr>
              <a:t>ow to </a:t>
            </a:r>
            <a:r>
              <a:rPr lang="en-GB" sz="1200" dirty="0">
                <a:latin typeface="Maiandra GD" panose="020E0502030308020204" pitchFamily="34" charset="0"/>
              </a:rPr>
              <a:t>manage the physical changes that happen during </a:t>
            </a:r>
            <a:r>
              <a:rPr lang="en-GB" sz="1200" dirty="0" smtClean="0">
                <a:latin typeface="Maiandra GD" panose="020E0502030308020204" pitchFamily="34" charset="0"/>
              </a:rPr>
              <a:t>puberty, including </a:t>
            </a:r>
            <a:r>
              <a:rPr lang="en-GB" sz="1200" dirty="0">
                <a:latin typeface="Maiandra GD" panose="020E0502030308020204" pitchFamily="34" charset="0"/>
              </a:rPr>
              <a:t>periods and wet </a:t>
            </a:r>
            <a:r>
              <a:rPr lang="en-GB" sz="1200" dirty="0" smtClean="0">
                <a:latin typeface="Maiandra GD" panose="020E0502030308020204" pitchFamily="34" charset="0"/>
              </a:rPr>
              <a:t>dreams</a:t>
            </a:r>
          </a:p>
          <a:p>
            <a:pPr>
              <a:lnSpc>
                <a:spcPct val="150000"/>
              </a:lnSpc>
              <a:spcBef>
                <a:spcPts val="600"/>
              </a:spcBef>
            </a:pPr>
            <a:r>
              <a:rPr lang="en-GB" sz="1200" dirty="0" smtClean="0">
                <a:latin typeface="Maiandra GD" panose="020E0502030308020204" pitchFamily="34" charset="0"/>
              </a:rPr>
              <a:t>how </a:t>
            </a:r>
            <a:r>
              <a:rPr lang="en-GB" sz="1200" dirty="0">
                <a:latin typeface="Maiandra GD" panose="020E0502030308020204" pitchFamily="34" charset="0"/>
              </a:rPr>
              <a:t>to maintain personal hygiene during </a:t>
            </a:r>
            <a:r>
              <a:rPr lang="en-GB" sz="1200" dirty="0" smtClean="0">
                <a:latin typeface="Maiandra GD" panose="020E0502030308020204" pitchFamily="34" charset="0"/>
              </a:rPr>
              <a:t>puberty</a:t>
            </a:r>
          </a:p>
          <a:p>
            <a:pPr>
              <a:lnSpc>
                <a:spcPct val="150000"/>
              </a:lnSpc>
              <a:spcBef>
                <a:spcPts val="600"/>
              </a:spcBef>
            </a:pPr>
            <a:r>
              <a:rPr lang="en-GB" sz="1200" dirty="0" smtClean="0">
                <a:latin typeface="Maiandra GD" panose="020E0502030308020204" pitchFamily="34" charset="0"/>
              </a:rPr>
              <a:t>how </a:t>
            </a:r>
            <a:r>
              <a:rPr lang="en-GB" sz="1200" dirty="0">
                <a:latin typeface="Maiandra GD" panose="020E0502030308020204" pitchFamily="34" charset="0"/>
              </a:rPr>
              <a:t>and why emotions may change during </a:t>
            </a:r>
            <a:r>
              <a:rPr lang="en-GB" sz="1200" dirty="0" smtClean="0">
                <a:latin typeface="Maiandra GD" panose="020E0502030308020204" pitchFamily="34" charset="0"/>
              </a:rPr>
              <a:t>puberty</a:t>
            </a:r>
          </a:p>
          <a:p>
            <a:pPr>
              <a:lnSpc>
                <a:spcPct val="150000"/>
              </a:lnSpc>
              <a:spcBef>
                <a:spcPts val="600"/>
              </a:spcBef>
            </a:pPr>
            <a:r>
              <a:rPr lang="en-GB" sz="1200" dirty="0" smtClean="0">
                <a:latin typeface="Maiandra GD" panose="020E0502030308020204" pitchFamily="34" charset="0"/>
              </a:rPr>
              <a:t>where </a:t>
            </a:r>
            <a:r>
              <a:rPr lang="en-GB" sz="1200" dirty="0">
                <a:latin typeface="Maiandra GD" panose="020E0502030308020204" pitchFamily="34" charset="0"/>
              </a:rPr>
              <a:t>to get appropriate help, advice and support in relation </a:t>
            </a:r>
            <a:r>
              <a:rPr lang="en-GB" sz="1200" dirty="0" smtClean="0">
                <a:latin typeface="Maiandra GD" panose="020E0502030308020204" pitchFamily="34" charset="0"/>
              </a:rPr>
              <a:t>to puberty</a:t>
            </a:r>
          </a:p>
          <a:p>
            <a:pPr>
              <a:lnSpc>
                <a:spcPct val="150000"/>
              </a:lnSpc>
              <a:spcBef>
                <a:spcPts val="600"/>
              </a:spcBef>
            </a:pPr>
            <a:r>
              <a:rPr lang="en-GB" sz="1200" dirty="0" smtClean="0">
                <a:latin typeface="Maiandra GD" panose="020E0502030308020204" pitchFamily="34" charset="0"/>
              </a:rPr>
              <a:t>the </a:t>
            </a:r>
            <a:r>
              <a:rPr lang="en-GB" sz="1200" dirty="0">
                <a:latin typeface="Maiandra GD" panose="020E0502030308020204" pitchFamily="34" charset="0"/>
              </a:rPr>
              <a:t>importance of good sleep</a:t>
            </a:r>
            <a:endParaRPr lang="en-GB" sz="1200" dirty="0"/>
          </a:p>
        </p:txBody>
      </p:sp>
      <p:pic>
        <p:nvPicPr>
          <p:cNvPr id="4"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2958" y="56527"/>
            <a:ext cx="624998" cy="8739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76110" y="866786"/>
            <a:ext cx="7974632" cy="1708160"/>
          </a:xfrm>
          <a:prstGeom prst="rect">
            <a:avLst/>
          </a:prstGeom>
        </p:spPr>
        <p:txBody>
          <a:bodyPr wrap="square">
            <a:spAutoFit/>
          </a:bodyPr>
          <a:lstStyle/>
          <a:p>
            <a:pPr>
              <a:lnSpc>
                <a:spcPct val="150000"/>
              </a:lnSpc>
              <a:spcBef>
                <a:spcPts val="600"/>
              </a:spcBef>
            </a:pPr>
            <a:r>
              <a:rPr lang="en-GB" sz="1400" dirty="0">
                <a:latin typeface="Maiandra GD" panose="020E0502030308020204" pitchFamily="34" charset="0"/>
              </a:rPr>
              <a:t>Primary schools must have regard to the Department for Education statutory guidance on </a:t>
            </a:r>
            <a:r>
              <a:rPr lang="en-GB" sz="1400" b="1" dirty="0">
                <a:latin typeface="Maiandra GD" panose="020E0502030308020204" pitchFamily="34" charset="0"/>
              </a:rPr>
              <a:t>preparing pupils for the physical and emotional changes of puberty </a:t>
            </a:r>
            <a:r>
              <a:rPr lang="en-GB" sz="1400" b="1" u="sng" dirty="0">
                <a:latin typeface="Maiandra GD" panose="020E0502030308020204" pitchFamily="34" charset="0"/>
              </a:rPr>
              <a:t>before </a:t>
            </a:r>
            <a:r>
              <a:rPr lang="en-GB" sz="1400" b="1" dirty="0">
                <a:latin typeface="Maiandra GD" panose="020E0502030308020204" pitchFamily="34" charset="0"/>
              </a:rPr>
              <a:t>they experience them. </a:t>
            </a:r>
            <a:r>
              <a:rPr lang="en-GB" sz="1400" dirty="0">
                <a:latin typeface="Maiandra GD" panose="020E0502030308020204" pitchFamily="34" charset="0"/>
              </a:rPr>
              <a:t>For this reason, it has been recommended by the PSHE Association (signposted by the </a:t>
            </a:r>
            <a:r>
              <a:rPr lang="en-GB" sz="1400" dirty="0" err="1">
                <a:latin typeface="Maiandra GD" panose="020E0502030308020204" pitchFamily="34" charset="0"/>
              </a:rPr>
              <a:t>DfE</a:t>
            </a:r>
            <a:r>
              <a:rPr lang="en-GB" sz="1400" dirty="0">
                <a:latin typeface="Maiandra GD" panose="020E0502030308020204" pitchFamily="34" charset="0"/>
              </a:rPr>
              <a:t>) that </a:t>
            </a:r>
            <a:r>
              <a:rPr lang="en-GB" sz="1400" b="1" u="sng" dirty="0">
                <a:latin typeface="Maiandra GD" panose="020E0502030308020204" pitchFamily="34" charset="0"/>
              </a:rPr>
              <a:t>teaching about puberty should begin in Year 4.</a:t>
            </a:r>
            <a:r>
              <a:rPr lang="en-GB" sz="1400" dirty="0">
                <a:latin typeface="Maiandra GD" panose="020E0502030308020204" pitchFamily="34" charset="0"/>
              </a:rPr>
              <a:t> Therefore </a:t>
            </a:r>
            <a:r>
              <a:rPr lang="en-GB" sz="1400" dirty="0" smtClean="0">
                <a:latin typeface="Maiandra GD" panose="020E0502030308020204" pitchFamily="34" charset="0"/>
              </a:rPr>
              <a:t>children </a:t>
            </a:r>
            <a:r>
              <a:rPr lang="en-GB" sz="1400" dirty="0">
                <a:latin typeface="Maiandra GD" panose="020E0502030308020204" pitchFamily="34" charset="0"/>
              </a:rPr>
              <a:t>at Herne </a:t>
            </a:r>
            <a:r>
              <a:rPr lang="en-GB" sz="1400" dirty="0" smtClean="0">
                <a:latin typeface="Maiandra GD" panose="020E0502030308020204" pitchFamily="34" charset="0"/>
              </a:rPr>
              <a:t>are taught </a:t>
            </a:r>
            <a:r>
              <a:rPr lang="en-GB" sz="1400" dirty="0">
                <a:latin typeface="Maiandra GD" panose="020E0502030308020204" pitchFamily="34" charset="0"/>
              </a:rPr>
              <a:t>how their bodies develop and change during </a:t>
            </a:r>
            <a:r>
              <a:rPr lang="en-GB" sz="1400" dirty="0" smtClean="0">
                <a:latin typeface="Maiandra GD" panose="020E0502030308020204" pitchFamily="34" charset="0"/>
              </a:rPr>
              <a:t>puberty</a:t>
            </a:r>
            <a:r>
              <a:rPr lang="en-GB" sz="1400" dirty="0">
                <a:latin typeface="Maiandra GD" panose="020E0502030308020204" pitchFamily="34" charset="0"/>
              </a:rPr>
              <a:t> </a:t>
            </a:r>
            <a:r>
              <a:rPr lang="en-GB" sz="1400" dirty="0" smtClean="0">
                <a:latin typeface="Maiandra GD" panose="020E0502030308020204" pitchFamily="34" charset="0"/>
              </a:rPr>
              <a:t>in the Summer term of Year 4. </a:t>
            </a:r>
            <a:endParaRPr lang="en-GB" sz="1400" dirty="0">
              <a:latin typeface="Maiandra GD" panose="020E0502030308020204" pitchFamily="34" charset="0"/>
            </a:endParaRPr>
          </a:p>
        </p:txBody>
      </p:sp>
    </p:spTree>
    <p:custDataLst>
      <p:tags r:id="rId1"/>
    </p:custDataLst>
    <p:extLst>
      <p:ext uri="{BB962C8B-B14F-4D97-AF65-F5344CB8AC3E}">
        <p14:creationId xmlns:p14="http://schemas.microsoft.com/office/powerpoint/2010/main" val="32810967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94999" y="1567785"/>
            <a:ext cx="6460720" cy="4337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71600" y="476672"/>
            <a:ext cx="7125113" cy="924475"/>
          </a:xfrm>
        </p:spPr>
        <p:txBody>
          <a:bodyPr/>
          <a:lstStyle/>
          <a:p>
            <a:r>
              <a:rPr lang="en-GB" dirty="0" smtClean="0">
                <a:latin typeface="Maiandra GD" panose="020E0502030308020204" pitchFamily="34" charset="0"/>
              </a:rPr>
              <a:t>Why </a:t>
            </a:r>
            <a:r>
              <a:rPr lang="en-GB" dirty="0">
                <a:latin typeface="Maiandra GD" panose="020E0502030308020204" pitchFamily="34" charset="0"/>
              </a:rPr>
              <a:t>t</a:t>
            </a:r>
            <a:r>
              <a:rPr lang="en-GB" dirty="0" smtClean="0">
                <a:latin typeface="Maiandra GD" panose="020E0502030308020204" pitchFamily="34" charset="0"/>
              </a:rPr>
              <a:t>each </a:t>
            </a:r>
            <a:r>
              <a:rPr lang="en-GB" dirty="0">
                <a:latin typeface="Maiandra GD" panose="020E0502030308020204" pitchFamily="34" charset="0"/>
              </a:rPr>
              <a:t>P</a:t>
            </a:r>
            <a:r>
              <a:rPr lang="en-GB" dirty="0" smtClean="0">
                <a:latin typeface="Maiandra GD" panose="020E0502030308020204" pitchFamily="34" charset="0"/>
              </a:rPr>
              <a:t>uberty in Year 4? </a:t>
            </a:r>
            <a:endParaRPr lang="en-GB" dirty="0">
              <a:latin typeface="Maiandra GD" panose="020E0502030308020204" pitchFamily="34" charset="0"/>
            </a:endParaRPr>
          </a:p>
        </p:txBody>
      </p:sp>
      <p:sp>
        <p:nvSpPr>
          <p:cNvPr id="3" name="Content Placeholder 2"/>
          <p:cNvSpPr>
            <a:spLocks noGrp="1"/>
          </p:cNvSpPr>
          <p:nvPr>
            <p:ph idx="1"/>
          </p:nvPr>
        </p:nvSpPr>
        <p:spPr>
          <a:xfrm>
            <a:off x="694999" y="1132943"/>
            <a:ext cx="6355541" cy="5040560"/>
          </a:xfrm>
        </p:spPr>
        <p:txBody>
          <a:bodyPr>
            <a:normAutofit/>
          </a:bodyPr>
          <a:lstStyle/>
          <a:p>
            <a:r>
              <a:rPr lang="en-GB" sz="1600" dirty="0" smtClean="0">
                <a:latin typeface="Maiandra GD" panose="020E0502030308020204" pitchFamily="34" charset="0"/>
              </a:rPr>
              <a:t>“It </a:t>
            </a:r>
            <a:r>
              <a:rPr lang="en-GB" sz="1600" dirty="0">
                <a:latin typeface="Maiandra GD" panose="020E0502030308020204" pitchFamily="34" charset="0"/>
              </a:rPr>
              <a:t>is essential to teach about puberty before pupils experience it—to ensure that their physical, emotional </a:t>
            </a:r>
            <a:r>
              <a:rPr lang="en-GB" sz="1600" dirty="0" smtClean="0">
                <a:latin typeface="Maiandra GD" panose="020E0502030308020204" pitchFamily="34" charset="0"/>
              </a:rPr>
              <a:t>and learning </a:t>
            </a:r>
            <a:r>
              <a:rPr lang="en-GB" sz="1600" dirty="0">
                <a:latin typeface="Maiandra GD" panose="020E0502030308020204" pitchFamily="34" charset="0"/>
              </a:rPr>
              <a:t>needs are met and that they have the correct information about how to take care of their bodies, </a:t>
            </a:r>
            <a:r>
              <a:rPr lang="en-GB" sz="1600" dirty="0" smtClean="0">
                <a:latin typeface="Maiandra GD" panose="020E0502030308020204" pitchFamily="34" charset="0"/>
              </a:rPr>
              <a:t>their emotions </a:t>
            </a:r>
            <a:r>
              <a:rPr lang="en-GB" sz="1600" dirty="0">
                <a:latin typeface="Maiandra GD" panose="020E0502030308020204" pitchFamily="34" charset="0"/>
              </a:rPr>
              <a:t>and understand how to keep themselves safe. This includes being able to tell someone about </a:t>
            </a:r>
            <a:r>
              <a:rPr lang="en-GB" sz="1600" dirty="0" smtClean="0">
                <a:latin typeface="Maiandra GD" panose="020E0502030308020204" pitchFamily="34" charset="0"/>
              </a:rPr>
              <a:t>behaviour that </a:t>
            </a:r>
            <a:r>
              <a:rPr lang="en-GB" sz="1600" dirty="0">
                <a:latin typeface="Maiandra GD" panose="020E0502030308020204" pitchFamily="34" charset="0"/>
              </a:rPr>
              <a:t>worries them or makes them feel uncomfortable</a:t>
            </a:r>
            <a:r>
              <a:rPr lang="en-GB" sz="1600" dirty="0" smtClean="0">
                <a:latin typeface="Maiandra GD" panose="020E0502030308020204" pitchFamily="34" charset="0"/>
              </a:rPr>
              <a:t>.”</a:t>
            </a:r>
          </a:p>
          <a:p>
            <a:r>
              <a:rPr lang="en-GB" sz="1600" dirty="0" smtClean="0">
                <a:latin typeface="Maiandra GD" panose="020E0502030308020204" pitchFamily="34" charset="0"/>
              </a:rPr>
              <a:t>“By </a:t>
            </a:r>
            <a:r>
              <a:rPr lang="en-GB" sz="1600" dirty="0">
                <a:latin typeface="Maiandra GD" panose="020E0502030308020204" pitchFamily="34" charset="0"/>
              </a:rPr>
              <a:t>teaching </a:t>
            </a:r>
            <a:r>
              <a:rPr lang="en-GB" sz="1600" dirty="0" smtClean="0">
                <a:latin typeface="Maiandra GD" panose="020E0502030308020204" pitchFamily="34" charset="0"/>
              </a:rPr>
              <a:t>about puberty you are helping to safeguard pupils</a:t>
            </a:r>
            <a:r>
              <a:rPr lang="en-GB" sz="1600" dirty="0">
                <a:latin typeface="Maiandra GD" panose="020E0502030308020204" pitchFamily="34" charset="0"/>
              </a:rPr>
              <a:t>. Providing accurate information about the physical and emotional changes that take place during </a:t>
            </a:r>
            <a:r>
              <a:rPr lang="en-GB" sz="1600" dirty="0" smtClean="0">
                <a:latin typeface="Maiandra GD" panose="020E0502030308020204" pitchFamily="34" charset="0"/>
              </a:rPr>
              <a:t>puberty is </a:t>
            </a:r>
            <a:r>
              <a:rPr lang="en-GB" sz="1600" dirty="0">
                <a:latin typeface="Maiandra GD" panose="020E0502030308020204" pitchFamily="34" charset="0"/>
              </a:rPr>
              <a:t>extremely important. By understanding their bodies and the changes they will experience, pupils </a:t>
            </a:r>
            <a:r>
              <a:rPr lang="en-GB" sz="1600" dirty="0" smtClean="0">
                <a:latin typeface="Maiandra GD" panose="020E0502030308020204" pitchFamily="34" charset="0"/>
              </a:rPr>
              <a:t>will be </a:t>
            </a:r>
            <a:r>
              <a:rPr lang="en-GB" sz="1600" dirty="0">
                <a:latin typeface="Maiandra GD" panose="020E0502030308020204" pitchFamily="34" charset="0"/>
              </a:rPr>
              <a:t>confident in knowing how to respect and care for their own bodies. The opportunities to explore </a:t>
            </a:r>
            <a:r>
              <a:rPr lang="en-GB" sz="1600" dirty="0" smtClean="0">
                <a:latin typeface="Maiandra GD" panose="020E0502030308020204" pitchFamily="34" charset="0"/>
              </a:rPr>
              <a:t>changing feelings </a:t>
            </a:r>
            <a:r>
              <a:rPr lang="en-GB" sz="1600" dirty="0">
                <a:latin typeface="Maiandra GD" panose="020E0502030308020204" pitchFamily="34" charset="0"/>
              </a:rPr>
              <a:t>will ensure that they are prepared for adulthood and will lay down the foundation for more </a:t>
            </a:r>
            <a:r>
              <a:rPr lang="en-GB" sz="1600" dirty="0" smtClean="0">
                <a:latin typeface="Maiandra GD" panose="020E0502030308020204" pitchFamily="34" charset="0"/>
              </a:rPr>
              <a:t>complex learning </a:t>
            </a:r>
            <a:r>
              <a:rPr lang="en-GB" sz="1600" dirty="0">
                <a:latin typeface="Maiandra GD" panose="020E0502030308020204" pitchFamily="34" charset="0"/>
              </a:rPr>
              <a:t>on sexual and reproductive health </a:t>
            </a:r>
            <a:r>
              <a:rPr lang="en-GB" sz="1600" dirty="0" smtClean="0">
                <a:latin typeface="Maiandra GD" panose="020E0502030308020204" pitchFamily="34" charset="0"/>
              </a:rPr>
              <a:t>later on in their education.”</a:t>
            </a:r>
            <a:endParaRPr lang="en-GB" sz="1600" dirty="0">
              <a:latin typeface="Maiandra GD" panose="020E0502030308020204" pitchFamily="34" charset="0"/>
            </a:endParaRPr>
          </a:p>
        </p:txBody>
      </p:sp>
      <p:pic>
        <p:nvPicPr>
          <p:cNvPr id="4" name="Picture 3"/>
          <p:cNvPicPr>
            <a:picLocks noChangeAspect="1"/>
          </p:cNvPicPr>
          <p:nvPr/>
        </p:nvPicPr>
        <p:blipFill>
          <a:blip r:embed="rId3"/>
          <a:stretch>
            <a:fillRect/>
          </a:stretch>
        </p:blipFill>
        <p:spPr>
          <a:xfrm>
            <a:off x="7537499" y="644579"/>
            <a:ext cx="1361295" cy="1846413"/>
          </a:xfrm>
          <a:prstGeom prst="rect">
            <a:avLst/>
          </a:prstGeom>
        </p:spPr>
      </p:pic>
      <p:pic>
        <p:nvPicPr>
          <p:cNvPr id="5" name="Picture 4"/>
          <p:cNvPicPr>
            <a:picLocks noChangeAspect="1"/>
          </p:cNvPicPr>
          <p:nvPr/>
        </p:nvPicPr>
        <p:blipFill>
          <a:blip r:embed="rId4"/>
          <a:stretch>
            <a:fillRect/>
          </a:stretch>
        </p:blipFill>
        <p:spPr>
          <a:xfrm>
            <a:off x="7311145" y="3522664"/>
            <a:ext cx="1571136" cy="2210592"/>
          </a:xfrm>
          <a:prstGeom prst="rect">
            <a:avLst/>
          </a:prstGeom>
        </p:spPr>
      </p:pic>
      <p:pic>
        <p:nvPicPr>
          <p:cNvPr id="6" name="Picture 5"/>
          <p:cNvPicPr>
            <a:picLocks noChangeAspect="1"/>
          </p:cNvPicPr>
          <p:nvPr/>
        </p:nvPicPr>
        <p:blipFill>
          <a:blip r:embed="rId5"/>
          <a:stretch>
            <a:fillRect/>
          </a:stretch>
        </p:blipFill>
        <p:spPr>
          <a:xfrm>
            <a:off x="7037816" y="2629753"/>
            <a:ext cx="1743075" cy="752475"/>
          </a:xfrm>
          <a:prstGeom prst="rect">
            <a:avLst/>
          </a:prstGeom>
        </p:spPr>
      </p:pic>
      <p:pic>
        <p:nvPicPr>
          <p:cNvPr id="8" name="Picture 7"/>
          <p:cNvPicPr>
            <a:picLocks noChangeAspect="1"/>
          </p:cNvPicPr>
          <p:nvPr/>
        </p:nvPicPr>
        <p:blipFill>
          <a:blip r:embed="rId6"/>
          <a:stretch>
            <a:fillRect/>
          </a:stretch>
        </p:blipFill>
        <p:spPr>
          <a:xfrm>
            <a:off x="5080133" y="5873692"/>
            <a:ext cx="3940813" cy="786829"/>
          </a:xfrm>
          <a:prstGeom prst="rect">
            <a:avLst/>
          </a:prstGeom>
        </p:spPr>
      </p:pic>
      <p:pic>
        <p:nvPicPr>
          <p:cNvPr id="10" name="Picture 2" descr="http://www.herne.hants.sch.uk/_site/images/design/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302" y="173495"/>
            <a:ext cx="624998" cy="8739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479733" y="5997116"/>
            <a:ext cx="3600400" cy="369332"/>
          </a:xfrm>
          <a:prstGeom prst="rect">
            <a:avLst/>
          </a:prstGeom>
          <a:noFill/>
        </p:spPr>
        <p:txBody>
          <a:bodyPr wrap="square" rtlCol="0">
            <a:spAutoFit/>
          </a:bodyPr>
          <a:lstStyle/>
          <a:p>
            <a:pPr algn="ctr"/>
            <a:r>
              <a:rPr lang="en-GB" i="1" dirty="0">
                <a:latin typeface="Maiandra GD" panose="020E0502030308020204" pitchFamily="34" charset="0"/>
              </a:rPr>
              <a:t>(</a:t>
            </a:r>
            <a:r>
              <a:rPr lang="en-GB" i="1" dirty="0" smtClean="0">
                <a:latin typeface="Maiandra GD" panose="020E0502030308020204" pitchFamily="34" charset="0"/>
              </a:rPr>
              <a:t>Medway, 2018)</a:t>
            </a:r>
            <a:endParaRPr lang="en-GB" i="1" dirty="0">
              <a:latin typeface="Maiandra GD" panose="020E0502030308020204" pitchFamily="34" charset="0"/>
            </a:endParaRPr>
          </a:p>
        </p:txBody>
      </p:sp>
    </p:spTree>
    <p:extLst>
      <p:ext uri="{BB962C8B-B14F-4D97-AF65-F5344CB8AC3E}">
        <p14:creationId xmlns:p14="http://schemas.microsoft.com/office/powerpoint/2010/main" val="10588423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779" y="180986"/>
            <a:ext cx="7125113" cy="924475"/>
          </a:xfrm>
        </p:spPr>
        <p:txBody>
          <a:bodyPr/>
          <a:lstStyle/>
          <a:p>
            <a:r>
              <a:rPr lang="en-GB" dirty="0" smtClean="0">
                <a:latin typeface="Maiandra GD" panose="020E0502030308020204" pitchFamily="34" charset="0"/>
              </a:rPr>
              <a:t>Examples of resources</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4 </a:t>
            </a:r>
            <a:r>
              <a:rPr lang="en-GB" sz="2000" dirty="0" smtClean="0">
                <a:latin typeface="Maiandra GD" panose="020E0502030308020204" pitchFamily="34" charset="0"/>
              </a:rPr>
              <a:t>– </a:t>
            </a:r>
            <a:r>
              <a:rPr lang="en-GB" sz="2000" dirty="0" smtClean="0">
                <a:latin typeface="Maiandra GD" panose="020E0502030308020204" pitchFamily="34" charset="0"/>
              </a:rPr>
              <a:t>Growing and Changing (covering Puberty)  </a:t>
            </a:r>
            <a:endParaRPr lang="en-GB" sz="2000" dirty="0">
              <a:latin typeface="Maiandra GD" panose="020E0502030308020204" pitchFamily="34" charset="0"/>
            </a:endParaRPr>
          </a:p>
        </p:txBody>
      </p:sp>
      <p:pic>
        <p:nvPicPr>
          <p:cNvPr id="3"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rot="16200000">
            <a:off x="2329989" y="1529519"/>
            <a:ext cx="2075732" cy="2920300"/>
          </a:xfrm>
          <a:prstGeom prst="rect">
            <a:avLst/>
          </a:prstGeom>
          <a:ln>
            <a:solidFill>
              <a:schemeClr val="tx1"/>
            </a:solidFill>
          </a:ln>
        </p:spPr>
      </p:pic>
      <p:pic>
        <p:nvPicPr>
          <p:cNvPr id="10" name="Picture 9"/>
          <p:cNvPicPr>
            <a:picLocks noChangeAspect="1"/>
          </p:cNvPicPr>
          <p:nvPr/>
        </p:nvPicPr>
        <p:blipFill>
          <a:blip r:embed="rId5"/>
          <a:stretch>
            <a:fillRect/>
          </a:stretch>
        </p:blipFill>
        <p:spPr>
          <a:xfrm>
            <a:off x="5203666" y="1190440"/>
            <a:ext cx="3733800" cy="5314950"/>
          </a:xfrm>
          <a:prstGeom prst="rect">
            <a:avLst/>
          </a:prstGeom>
          <a:ln>
            <a:solidFill>
              <a:schemeClr val="tx1"/>
            </a:solidFill>
          </a:ln>
        </p:spPr>
      </p:pic>
      <p:pic>
        <p:nvPicPr>
          <p:cNvPr id="12" name="Picture 11"/>
          <p:cNvPicPr>
            <a:picLocks noChangeAspect="1"/>
          </p:cNvPicPr>
          <p:nvPr/>
        </p:nvPicPr>
        <p:blipFill>
          <a:blip r:embed="rId6"/>
          <a:stretch>
            <a:fillRect/>
          </a:stretch>
        </p:blipFill>
        <p:spPr>
          <a:xfrm rot="5400000">
            <a:off x="1020975" y="4049114"/>
            <a:ext cx="2637552" cy="2837483"/>
          </a:xfrm>
          <a:prstGeom prst="rect">
            <a:avLst/>
          </a:prstGeom>
          <a:ln>
            <a:solidFill>
              <a:schemeClr val="tx1"/>
            </a:solidFill>
          </a:ln>
        </p:spPr>
      </p:pic>
      <p:pic>
        <p:nvPicPr>
          <p:cNvPr id="11" name="Picture 10"/>
          <p:cNvPicPr>
            <a:picLocks noChangeAspect="1"/>
          </p:cNvPicPr>
          <p:nvPr/>
        </p:nvPicPr>
        <p:blipFill>
          <a:blip r:embed="rId7"/>
          <a:stretch>
            <a:fillRect/>
          </a:stretch>
        </p:blipFill>
        <p:spPr>
          <a:xfrm>
            <a:off x="130847" y="3035187"/>
            <a:ext cx="2075497" cy="1567663"/>
          </a:xfrm>
          <a:prstGeom prst="rect">
            <a:avLst/>
          </a:prstGeom>
        </p:spPr>
      </p:pic>
      <p:pic>
        <p:nvPicPr>
          <p:cNvPr id="4" name="Picture 3"/>
          <p:cNvPicPr>
            <a:picLocks noChangeAspect="1"/>
          </p:cNvPicPr>
          <p:nvPr/>
        </p:nvPicPr>
        <p:blipFill>
          <a:blip r:embed="rId8"/>
          <a:stretch>
            <a:fillRect/>
          </a:stretch>
        </p:blipFill>
        <p:spPr>
          <a:xfrm rot="5400000">
            <a:off x="814666" y="374754"/>
            <a:ext cx="1608528" cy="2976166"/>
          </a:xfrm>
          <a:prstGeom prst="rect">
            <a:avLst/>
          </a:prstGeom>
          <a:ln>
            <a:solidFill>
              <a:schemeClr val="tx1"/>
            </a:solidFill>
          </a:ln>
        </p:spPr>
      </p:pic>
    </p:spTree>
    <p:extLst>
      <p:ext uri="{BB962C8B-B14F-4D97-AF65-F5344CB8AC3E}">
        <p14:creationId xmlns:p14="http://schemas.microsoft.com/office/powerpoint/2010/main" val="1560505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5536" y="1600892"/>
            <a:ext cx="8448034" cy="50684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971600" y="676417"/>
            <a:ext cx="7125113" cy="924475"/>
          </a:xfrm>
        </p:spPr>
        <p:txBody>
          <a:bodyPr/>
          <a:lstStyle/>
          <a:p>
            <a:pPr algn="ctr"/>
            <a:r>
              <a:rPr lang="en-GB" sz="2400" b="1" u="sng" dirty="0" smtClean="0">
                <a:latin typeface="Maiandra GD" panose="020E0502030308020204" pitchFamily="34" charset="0"/>
              </a:rPr>
              <a:t>Department for Education’s (</a:t>
            </a:r>
            <a:r>
              <a:rPr lang="en-GB" sz="2400" b="1" u="sng" dirty="0" err="1" smtClean="0">
                <a:latin typeface="Maiandra GD" panose="020E0502030308020204" pitchFamily="34" charset="0"/>
              </a:rPr>
              <a:t>DfE</a:t>
            </a:r>
            <a:r>
              <a:rPr lang="en-GB" sz="2400" b="1" u="sng" dirty="0" smtClean="0">
                <a:latin typeface="Maiandra GD" panose="020E0502030308020204" pitchFamily="34" charset="0"/>
              </a:rPr>
              <a:t>) Guidance on Relationships Education </a:t>
            </a:r>
            <a:r>
              <a:rPr lang="en-GB" sz="2400" b="1" u="sng" dirty="0">
                <a:latin typeface="Maiandra GD" panose="020E0502030308020204" pitchFamily="34" charset="0"/>
              </a:rPr>
              <a:t>and </a:t>
            </a:r>
            <a:r>
              <a:rPr lang="en-GB" sz="2400" b="1" u="sng" dirty="0" smtClean="0">
                <a:latin typeface="Maiandra GD" panose="020E0502030308020204" pitchFamily="34" charset="0"/>
              </a:rPr>
              <a:t>Sex </a:t>
            </a:r>
            <a:r>
              <a:rPr lang="en-GB" sz="2400" b="1" u="sng" dirty="0">
                <a:latin typeface="Maiandra GD" panose="020E0502030308020204" pitchFamily="34" charset="0"/>
              </a:rPr>
              <a:t>E</a:t>
            </a:r>
            <a:r>
              <a:rPr lang="en-GB" sz="2400" b="1" u="sng" dirty="0" smtClean="0">
                <a:latin typeface="Maiandra GD" panose="020E0502030308020204" pitchFamily="34" charset="0"/>
              </a:rPr>
              <a:t>ducation </a:t>
            </a:r>
            <a:r>
              <a:rPr lang="en-GB" sz="2400" b="1" u="sng" dirty="0">
                <a:latin typeface="Maiandra GD" panose="020E0502030308020204" pitchFamily="34" charset="0"/>
              </a:rPr>
              <a:t>(RSE) and </a:t>
            </a:r>
            <a:r>
              <a:rPr lang="en-GB" sz="2400" b="1" u="sng" dirty="0" smtClean="0">
                <a:latin typeface="Maiandra GD" panose="020E0502030308020204" pitchFamily="34" charset="0"/>
              </a:rPr>
              <a:t>Health </a:t>
            </a:r>
            <a:r>
              <a:rPr lang="en-GB" sz="2400" b="1" u="sng" dirty="0">
                <a:latin typeface="Maiandra GD" panose="020E0502030308020204" pitchFamily="34" charset="0"/>
              </a:rPr>
              <a:t>E</a:t>
            </a:r>
            <a:r>
              <a:rPr lang="en-GB" sz="2400" b="1" u="sng" dirty="0" smtClean="0">
                <a:latin typeface="Maiandra GD" panose="020E0502030308020204" pitchFamily="34" charset="0"/>
              </a:rPr>
              <a:t>ducation</a:t>
            </a:r>
            <a:r>
              <a:rPr lang="en-GB" b="1" dirty="0">
                <a:latin typeface="Maiandra GD" panose="020E0502030308020204" pitchFamily="34" charset="0"/>
              </a:rPr>
              <a:t/>
            </a:r>
            <a:br>
              <a:rPr lang="en-GB" b="1" dirty="0">
                <a:latin typeface="Maiandra GD" panose="020E0502030308020204" pitchFamily="34" charset="0"/>
              </a:rPr>
            </a:br>
            <a:endParaRPr lang="en-GB" dirty="0">
              <a:latin typeface="Maiandra GD" panose="020E0502030308020204" pitchFamily="34" charset="0"/>
            </a:endParaRPr>
          </a:p>
        </p:txBody>
      </p:sp>
      <p:sp>
        <p:nvSpPr>
          <p:cNvPr id="3" name="Content Placeholder 2"/>
          <p:cNvSpPr>
            <a:spLocks noGrp="1"/>
          </p:cNvSpPr>
          <p:nvPr>
            <p:ph idx="1"/>
          </p:nvPr>
        </p:nvSpPr>
        <p:spPr>
          <a:xfrm>
            <a:off x="827584" y="1772816"/>
            <a:ext cx="5760640" cy="4392488"/>
          </a:xfrm>
        </p:spPr>
        <p:txBody>
          <a:bodyPr>
            <a:normAutofit lnSpcReduction="10000"/>
          </a:bodyPr>
          <a:lstStyle/>
          <a:p>
            <a:pPr marL="0" indent="0">
              <a:lnSpc>
                <a:spcPct val="150000"/>
              </a:lnSpc>
              <a:spcBef>
                <a:spcPts val="600"/>
              </a:spcBef>
              <a:buNone/>
            </a:pPr>
            <a:r>
              <a:rPr lang="en-GB" dirty="0" smtClean="0"/>
              <a:t>“The </a:t>
            </a:r>
            <a:r>
              <a:rPr lang="en-GB" dirty="0"/>
              <a:t>Relationships Education, Relationships and Sex Education and Health Education (England) Regulations 2019, made under sections 34 and 35 of the Children and Social Work Act 2017, make </a:t>
            </a:r>
            <a:r>
              <a:rPr lang="en-GB" b="1" dirty="0"/>
              <a:t>Relationships Education compulsory for all pupils receiving primary education </a:t>
            </a:r>
            <a:r>
              <a:rPr lang="en-GB" dirty="0"/>
              <a:t>and </a:t>
            </a:r>
            <a:r>
              <a:rPr lang="en-GB" b="1" dirty="0"/>
              <a:t>Relationships and Sex Education (RSE) compulsory for all pupils receiving secondary education</a:t>
            </a:r>
            <a:r>
              <a:rPr lang="en-GB" b="1" dirty="0" smtClean="0"/>
              <a:t>.  </a:t>
            </a:r>
            <a:r>
              <a:rPr lang="en-GB" dirty="0"/>
              <a:t>They also make </a:t>
            </a:r>
            <a:r>
              <a:rPr lang="en-GB" b="1" dirty="0"/>
              <a:t>Health Education compulsory in all schools </a:t>
            </a:r>
            <a:r>
              <a:rPr lang="en-GB" dirty="0"/>
              <a:t>except independent schools</a:t>
            </a:r>
            <a:r>
              <a:rPr lang="en-GB" dirty="0" smtClean="0"/>
              <a:t>.” </a:t>
            </a:r>
            <a:endParaRPr lang="en-GB" dirty="0"/>
          </a:p>
        </p:txBody>
      </p:sp>
      <p:pic>
        <p:nvPicPr>
          <p:cNvPr id="4"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6165304"/>
            <a:ext cx="8496944" cy="369332"/>
          </a:xfrm>
          <a:prstGeom prst="rect">
            <a:avLst/>
          </a:prstGeom>
          <a:noFill/>
        </p:spPr>
        <p:txBody>
          <a:bodyPr wrap="square" rtlCol="0">
            <a:spAutoFit/>
          </a:bodyPr>
          <a:lstStyle/>
          <a:p>
            <a:pPr algn="ctr"/>
            <a:r>
              <a:rPr lang="en-GB" i="1" dirty="0" smtClean="0">
                <a:latin typeface="Maiandra GD" panose="020E0502030308020204" pitchFamily="34" charset="0"/>
              </a:rPr>
              <a:t>Sex Education at Herne is taught in Year 6 </a:t>
            </a:r>
            <a:endParaRPr lang="en-GB" i="1" dirty="0">
              <a:latin typeface="Maiandra GD" panose="020E0502030308020204" pitchFamily="34" charset="0"/>
            </a:endParaRPr>
          </a:p>
        </p:txBody>
      </p:sp>
      <p:pic>
        <p:nvPicPr>
          <p:cNvPr id="8" name="Picture 7"/>
          <p:cNvPicPr>
            <a:picLocks noChangeAspect="1"/>
          </p:cNvPicPr>
          <p:nvPr/>
        </p:nvPicPr>
        <p:blipFill>
          <a:blip r:embed="rId4"/>
          <a:stretch>
            <a:fillRect/>
          </a:stretch>
        </p:blipFill>
        <p:spPr>
          <a:xfrm>
            <a:off x="6588224" y="2301765"/>
            <a:ext cx="2123560" cy="2880320"/>
          </a:xfrm>
          <a:prstGeom prst="rect">
            <a:avLst/>
          </a:prstGeom>
        </p:spPr>
      </p:pic>
    </p:spTree>
    <p:extLst>
      <p:ext uri="{BB962C8B-B14F-4D97-AF65-F5344CB8AC3E}">
        <p14:creationId xmlns:p14="http://schemas.microsoft.com/office/powerpoint/2010/main" val="1432641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065267" y="1196792"/>
            <a:ext cx="5078733" cy="3378996"/>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835696" y="1142863"/>
            <a:ext cx="2088232" cy="2236014"/>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183852" y="1378059"/>
            <a:ext cx="1827364" cy="2434557"/>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525410" y="3717032"/>
            <a:ext cx="4008746" cy="2975881"/>
          </a:xfrm>
          <a:prstGeom prst="rect">
            <a:avLst/>
          </a:prstGeom>
        </p:spPr>
      </p:pic>
      <p:sp>
        <p:nvSpPr>
          <p:cNvPr id="9" name="Title 1"/>
          <p:cNvSpPr>
            <a:spLocks noGrp="1"/>
          </p:cNvSpPr>
          <p:nvPr>
            <p:ph type="title"/>
          </p:nvPr>
        </p:nvSpPr>
        <p:spPr>
          <a:xfrm>
            <a:off x="888779" y="180986"/>
            <a:ext cx="7125113" cy="924475"/>
          </a:xfrm>
        </p:spPr>
        <p:txBody>
          <a:bodyPr/>
          <a:lstStyle/>
          <a:p>
            <a:r>
              <a:rPr lang="en-GB" dirty="0" smtClean="0">
                <a:latin typeface="Maiandra GD" panose="020E0502030308020204" pitchFamily="34" charset="0"/>
              </a:rPr>
              <a:t>Examples of resources</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4 </a:t>
            </a:r>
            <a:r>
              <a:rPr lang="en-GB" sz="2000" dirty="0" smtClean="0">
                <a:latin typeface="Maiandra GD" panose="020E0502030308020204" pitchFamily="34" charset="0"/>
              </a:rPr>
              <a:t>– </a:t>
            </a:r>
            <a:r>
              <a:rPr lang="en-GB" sz="2000" dirty="0" smtClean="0">
                <a:latin typeface="Maiandra GD" panose="020E0502030308020204" pitchFamily="34" charset="0"/>
              </a:rPr>
              <a:t>Growing and Changing (covering Puberty)  </a:t>
            </a:r>
            <a:endParaRPr lang="en-GB" sz="2000" dirty="0">
              <a:latin typeface="Maiandra GD" panose="020E0502030308020204" pitchFamily="34" charset="0"/>
            </a:endParaRPr>
          </a:p>
        </p:txBody>
      </p:sp>
    </p:spTree>
    <p:extLst>
      <p:ext uri="{BB962C8B-B14F-4D97-AF65-F5344CB8AC3E}">
        <p14:creationId xmlns:p14="http://schemas.microsoft.com/office/powerpoint/2010/main" val="4088673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4788024" y="3573016"/>
            <a:ext cx="4199185" cy="3057814"/>
          </a:xfrm>
          <a:prstGeom prst="rect">
            <a:avLst/>
          </a:prstGeom>
        </p:spPr>
      </p:pic>
      <p:pic>
        <p:nvPicPr>
          <p:cNvPr id="3" name="Menstruation-the basi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5354" y="1217044"/>
            <a:ext cx="4904718" cy="2932036"/>
          </a:xfrm>
          <a:prstGeom prst="rect">
            <a:avLst/>
          </a:prstGeom>
        </p:spPr>
      </p:pic>
      <p:pic>
        <p:nvPicPr>
          <p:cNvPr id="12" name="Picture 11"/>
          <p:cNvPicPr>
            <a:picLocks noChangeAspect="1"/>
          </p:cNvPicPr>
          <p:nvPr/>
        </p:nvPicPr>
        <p:blipFill>
          <a:blip r:embed="rId7"/>
          <a:stretch>
            <a:fillRect/>
          </a:stretch>
        </p:blipFill>
        <p:spPr>
          <a:xfrm>
            <a:off x="251521" y="4273999"/>
            <a:ext cx="3240360" cy="2427205"/>
          </a:xfrm>
          <a:prstGeom prst="rect">
            <a:avLst/>
          </a:prstGeom>
        </p:spPr>
      </p:pic>
      <p:sp>
        <p:nvSpPr>
          <p:cNvPr id="7" name="Title 1"/>
          <p:cNvSpPr>
            <a:spLocks noGrp="1"/>
          </p:cNvSpPr>
          <p:nvPr>
            <p:ph type="title"/>
          </p:nvPr>
        </p:nvSpPr>
        <p:spPr>
          <a:xfrm>
            <a:off x="888779" y="180986"/>
            <a:ext cx="7125113" cy="924475"/>
          </a:xfrm>
        </p:spPr>
        <p:txBody>
          <a:bodyPr/>
          <a:lstStyle/>
          <a:p>
            <a:r>
              <a:rPr lang="en-GB" dirty="0" smtClean="0">
                <a:latin typeface="Maiandra GD" panose="020E0502030308020204" pitchFamily="34" charset="0"/>
              </a:rPr>
              <a:t>Examples of resources</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4 </a:t>
            </a:r>
            <a:r>
              <a:rPr lang="en-GB" sz="2000" dirty="0" smtClean="0">
                <a:latin typeface="Maiandra GD" panose="020E0502030308020204" pitchFamily="34" charset="0"/>
              </a:rPr>
              <a:t>– </a:t>
            </a:r>
            <a:r>
              <a:rPr lang="en-GB" sz="2000" dirty="0" smtClean="0">
                <a:latin typeface="Maiandra GD" panose="020E0502030308020204" pitchFamily="34" charset="0"/>
              </a:rPr>
              <a:t>Growing and Changing (covering Puberty)  </a:t>
            </a:r>
            <a:endParaRPr lang="en-GB" sz="2000" dirty="0">
              <a:latin typeface="Maiandra GD" panose="020E0502030308020204" pitchFamily="34" charset="0"/>
            </a:endParaRPr>
          </a:p>
        </p:txBody>
      </p:sp>
    </p:spTree>
    <p:extLst>
      <p:ext uri="{BB962C8B-B14F-4D97-AF65-F5344CB8AC3E}">
        <p14:creationId xmlns:p14="http://schemas.microsoft.com/office/powerpoint/2010/main" val="1969695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35696" y="4545331"/>
            <a:ext cx="7018736" cy="1990388"/>
          </a:xfrm>
          <a:prstGeom prst="rect">
            <a:avLst/>
          </a:prstGeom>
          <a:ln>
            <a:solidFill>
              <a:schemeClr val="tx1"/>
            </a:solidFill>
          </a:ln>
        </p:spPr>
      </p:pic>
      <p:pic>
        <p:nvPicPr>
          <p:cNvPr id="9" name="Picture 8"/>
          <p:cNvPicPr>
            <a:picLocks noChangeAspect="1"/>
          </p:cNvPicPr>
          <p:nvPr/>
        </p:nvPicPr>
        <p:blipFill>
          <a:blip r:embed="rId4"/>
          <a:stretch>
            <a:fillRect/>
          </a:stretch>
        </p:blipFill>
        <p:spPr>
          <a:xfrm rot="5400000">
            <a:off x="5216482" y="1045987"/>
            <a:ext cx="2950577" cy="3087415"/>
          </a:xfrm>
          <a:prstGeom prst="rect">
            <a:avLst/>
          </a:prstGeom>
          <a:ln>
            <a:solidFill>
              <a:schemeClr val="tx1"/>
            </a:solidFill>
          </a:ln>
        </p:spPr>
      </p:pic>
      <p:pic>
        <p:nvPicPr>
          <p:cNvPr id="2" name="Picture 1"/>
          <p:cNvPicPr>
            <a:picLocks noChangeAspect="1"/>
          </p:cNvPicPr>
          <p:nvPr/>
        </p:nvPicPr>
        <p:blipFill>
          <a:blip r:embed="rId5"/>
          <a:stretch>
            <a:fillRect/>
          </a:stretch>
        </p:blipFill>
        <p:spPr>
          <a:xfrm>
            <a:off x="323528" y="1098383"/>
            <a:ext cx="4409531" cy="3289557"/>
          </a:xfrm>
          <a:prstGeom prst="rect">
            <a:avLst/>
          </a:prstGeom>
        </p:spPr>
      </p:pic>
      <p:sp>
        <p:nvSpPr>
          <p:cNvPr id="7" name="Title 1"/>
          <p:cNvSpPr>
            <a:spLocks noGrp="1"/>
          </p:cNvSpPr>
          <p:nvPr>
            <p:ph type="title"/>
          </p:nvPr>
        </p:nvSpPr>
        <p:spPr>
          <a:xfrm>
            <a:off x="888779" y="180986"/>
            <a:ext cx="7125113" cy="924475"/>
          </a:xfrm>
        </p:spPr>
        <p:txBody>
          <a:bodyPr/>
          <a:lstStyle/>
          <a:p>
            <a:r>
              <a:rPr lang="en-GB" dirty="0" smtClean="0">
                <a:latin typeface="Maiandra GD" panose="020E0502030308020204" pitchFamily="34" charset="0"/>
              </a:rPr>
              <a:t>Examples of resources</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4 </a:t>
            </a:r>
            <a:r>
              <a:rPr lang="en-GB" sz="2000" dirty="0" smtClean="0">
                <a:latin typeface="Maiandra GD" panose="020E0502030308020204" pitchFamily="34" charset="0"/>
              </a:rPr>
              <a:t> </a:t>
            </a:r>
            <a:r>
              <a:rPr lang="en-GB" sz="2000" dirty="0" smtClean="0">
                <a:latin typeface="Maiandra GD" panose="020E0502030308020204" pitchFamily="34" charset="0"/>
              </a:rPr>
              <a:t>– Growing and Changing (covering Puberty)  </a:t>
            </a:r>
            <a:endParaRPr lang="en-GB" sz="2000" dirty="0">
              <a:latin typeface="Maiandra GD" panose="020E0502030308020204" pitchFamily="34" charset="0"/>
            </a:endParaRPr>
          </a:p>
        </p:txBody>
      </p:sp>
    </p:spTree>
    <p:extLst>
      <p:ext uri="{BB962C8B-B14F-4D97-AF65-F5344CB8AC3E}">
        <p14:creationId xmlns:p14="http://schemas.microsoft.com/office/powerpoint/2010/main" val="2211107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1185667"/>
            <a:ext cx="3676650" cy="5153025"/>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4198350" y="1157677"/>
            <a:ext cx="3874118" cy="2634803"/>
          </a:xfrm>
          <a:prstGeom prst="rect">
            <a:avLst/>
          </a:prstGeom>
        </p:spPr>
      </p:pic>
      <p:pic>
        <p:nvPicPr>
          <p:cNvPr id="9" name="Picture 8"/>
          <p:cNvPicPr>
            <a:picLocks noChangeAspect="1"/>
          </p:cNvPicPr>
          <p:nvPr/>
        </p:nvPicPr>
        <p:blipFill>
          <a:blip r:embed="rId5"/>
          <a:stretch>
            <a:fillRect/>
          </a:stretch>
        </p:blipFill>
        <p:spPr>
          <a:xfrm>
            <a:off x="5076056" y="3949140"/>
            <a:ext cx="3771199" cy="2789066"/>
          </a:xfrm>
          <a:prstGeom prst="rect">
            <a:avLst/>
          </a:prstGeom>
        </p:spPr>
      </p:pic>
      <p:sp>
        <p:nvSpPr>
          <p:cNvPr id="7" name="Title 1"/>
          <p:cNvSpPr>
            <a:spLocks noGrp="1"/>
          </p:cNvSpPr>
          <p:nvPr>
            <p:ph type="title"/>
          </p:nvPr>
        </p:nvSpPr>
        <p:spPr>
          <a:xfrm>
            <a:off x="888779" y="180986"/>
            <a:ext cx="7125113" cy="924475"/>
          </a:xfrm>
        </p:spPr>
        <p:txBody>
          <a:bodyPr/>
          <a:lstStyle/>
          <a:p>
            <a:r>
              <a:rPr lang="en-GB" dirty="0" smtClean="0">
                <a:latin typeface="Maiandra GD" panose="020E0502030308020204" pitchFamily="34" charset="0"/>
              </a:rPr>
              <a:t>Examples of resources</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4 </a:t>
            </a:r>
            <a:r>
              <a:rPr lang="en-GB" sz="2000" dirty="0" smtClean="0">
                <a:latin typeface="Maiandra GD" panose="020E0502030308020204" pitchFamily="34" charset="0"/>
              </a:rPr>
              <a:t> </a:t>
            </a:r>
            <a:r>
              <a:rPr lang="en-GB" sz="2000" dirty="0" smtClean="0">
                <a:latin typeface="Maiandra GD" panose="020E0502030308020204" pitchFamily="34" charset="0"/>
              </a:rPr>
              <a:t>– Growing and Changing (covering puberty)  </a:t>
            </a:r>
            <a:endParaRPr lang="en-GB" sz="2000" dirty="0">
              <a:latin typeface="Maiandra GD" panose="020E0502030308020204" pitchFamily="34" charset="0"/>
            </a:endParaRPr>
          </a:p>
        </p:txBody>
      </p:sp>
    </p:spTree>
    <p:extLst>
      <p:ext uri="{BB962C8B-B14F-4D97-AF65-F5344CB8AC3E}">
        <p14:creationId xmlns:p14="http://schemas.microsoft.com/office/powerpoint/2010/main" val="976071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8918" y="3789040"/>
            <a:ext cx="7611513" cy="1656183"/>
          </a:xfrm>
        </p:spPr>
        <p:txBody>
          <a:bodyPr/>
          <a:lstStyle/>
          <a:p>
            <a:pPr algn="ctr"/>
            <a:r>
              <a:rPr lang="en-GB" sz="4800" dirty="0" smtClean="0">
                <a:latin typeface="Maiandra GD" panose="020E0502030308020204" pitchFamily="34" charset="0"/>
              </a:rPr>
              <a:t>Relationships, Sex and Health Education</a:t>
            </a:r>
            <a:br>
              <a:rPr lang="en-GB" sz="4800" dirty="0" smtClean="0">
                <a:latin typeface="Maiandra GD" panose="020E0502030308020204" pitchFamily="34" charset="0"/>
              </a:rPr>
            </a:br>
            <a:r>
              <a:rPr lang="en-GB" sz="4800" dirty="0" smtClean="0">
                <a:latin typeface="Maiandra GD" panose="020E0502030308020204" pitchFamily="34" charset="0"/>
              </a:rPr>
              <a:t>Parent/Carer Information</a:t>
            </a:r>
            <a:br>
              <a:rPr lang="en-GB" sz="4800" dirty="0" smtClean="0">
                <a:latin typeface="Maiandra GD" panose="020E0502030308020204" pitchFamily="34" charset="0"/>
              </a:rPr>
            </a:br>
            <a:r>
              <a:rPr lang="en-GB" sz="4800" dirty="0" smtClean="0">
                <a:latin typeface="Maiandra GD" panose="020E0502030308020204" pitchFamily="34" charset="0"/>
              </a:rPr>
              <a:t>Part 3</a:t>
            </a:r>
            <a:br>
              <a:rPr lang="en-GB" sz="4800" dirty="0" smtClean="0">
                <a:latin typeface="Maiandra GD" panose="020E0502030308020204" pitchFamily="34" charset="0"/>
              </a:rPr>
            </a:br>
            <a:r>
              <a:rPr lang="en-GB" sz="4800" dirty="0" smtClean="0">
                <a:latin typeface="Maiandra GD" panose="020E0502030308020204" pitchFamily="34" charset="0"/>
              </a:rPr>
              <a:t>2023 </a:t>
            </a:r>
            <a:endParaRPr lang="en-GB" sz="4800" dirty="0">
              <a:latin typeface="Maiandra GD" panose="020E0502030308020204" pitchFamily="34" charset="0"/>
            </a:endParaRPr>
          </a:p>
        </p:txBody>
      </p:sp>
      <p:pic>
        <p:nvPicPr>
          <p:cNvPr id="1026"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332656"/>
            <a:ext cx="1171575" cy="16383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30353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1268760"/>
            <a:ext cx="7776864" cy="5184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009443" y="327842"/>
            <a:ext cx="7125113" cy="924475"/>
          </a:xfrm>
        </p:spPr>
        <p:txBody>
          <a:bodyPr/>
          <a:lstStyle/>
          <a:p>
            <a:pPr algn="ctr"/>
            <a:r>
              <a:rPr lang="en-GB" sz="2800" dirty="0" smtClean="0">
                <a:latin typeface="Maiandra GD" panose="020E0502030308020204" pitchFamily="34" charset="0"/>
              </a:rPr>
              <a:t>Year 6 Relationships, Sex and Health Education</a:t>
            </a:r>
            <a:endParaRPr lang="en-GB" sz="2800" dirty="0">
              <a:latin typeface="Maiandra GD" panose="020E0502030308020204" pitchFamily="34" charset="0"/>
            </a:endParaRPr>
          </a:p>
        </p:txBody>
      </p:sp>
      <p:sp>
        <p:nvSpPr>
          <p:cNvPr id="3" name="Content Placeholder 2"/>
          <p:cNvSpPr>
            <a:spLocks noGrp="1"/>
          </p:cNvSpPr>
          <p:nvPr>
            <p:ph idx="1"/>
          </p:nvPr>
        </p:nvSpPr>
        <p:spPr>
          <a:xfrm>
            <a:off x="954033" y="1484784"/>
            <a:ext cx="7344816" cy="4752528"/>
          </a:xfrm>
        </p:spPr>
        <p:txBody>
          <a:bodyPr>
            <a:noAutofit/>
          </a:bodyPr>
          <a:lstStyle/>
          <a:p>
            <a:pPr marL="0" indent="0">
              <a:lnSpc>
                <a:spcPct val="150000"/>
              </a:lnSpc>
              <a:spcBef>
                <a:spcPts val="600"/>
              </a:spcBef>
              <a:buNone/>
            </a:pPr>
            <a:r>
              <a:rPr lang="en-GB" sz="1600" dirty="0" smtClean="0">
                <a:latin typeface="Maiandra GD" panose="020E0502030308020204" pitchFamily="34" charset="0"/>
              </a:rPr>
              <a:t>At Herne, we have historically taught an age appropriate Relationships, Sex and Health Education programme to our Year 6 children. In doing so we have met the current recommendation by the </a:t>
            </a:r>
            <a:r>
              <a:rPr lang="en-GB" sz="1600" dirty="0" err="1" smtClean="0">
                <a:latin typeface="Maiandra GD" panose="020E0502030308020204" pitchFamily="34" charset="0"/>
              </a:rPr>
              <a:t>DfE</a:t>
            </a:r>
            <a:r>
              <a:rPr lang="en-GB" sz="1600" dirty="0" smtClean="0">
                <a:latin typeface="Maiandra GD" panose="020E0502030308020204" pitchFamily="34" charset="0"/>
              </a:rPr>
              <a:t> that, “</a:t>
            </a:r>
            <a:r>
              <a:rPr lang="en-GB" sz="1600" b="1" u="sng" dirty="0">
                <a:latin typeface="Maiandra GD" panose="020E0502030308020204" pitchFamily="34" charset="0"/>
              </a:rPr>
              <a:t>all primary schools should have a sex education programme tailored to the age and the physical and emotional maturity of the pupils. </a:t>
            </a:r>
            <a:r>
              <a:rPr lang="en-GB" sz="1600" b="1" u="sng" dirty="0" smtClean="0">
                <a:latin typeface="Maiandra GD" panose="020E0502030308020204" pitchFamily="34" charset="0"/>
              </a:rPr>
              <a:t>“ </a:t>
            </a:r>
          </a:p>
          <a:p>
            <a:pPr marL="0" indent="0">
              <a:lnSpc>
                <a:spcPct val="150000"/>
              </a:lnSpc>
              <a:spcBef>
                <a:spcPts val="600"/>
              </a:spcBef>
              <a:buNone/>
            </a:pPr>
            <a:r>
              <a:rPr lang="en-GB" sz="1600" dirty="0" smtClean="0">
                <a:latin typeface="Maiandra GD" panose="020E0502030308020204" pitchFamily="34" charset="0"/>
              </a:rPr>
              <a:t>We will continue to teach our Relationships, Sex and Health Education programme with some more updated and current resources accredited by the PSHE Association. </a:t>
            </a:r>
          </a:p>
          <a:p>
            <a:pPr marL="0" indent="0">
              <a:spcBef>
                <a:spcPts val="600"/>
              </a:spcBef>
              <a:buNone/>
            </a:pPr>
            <a:endParaRPr lang="en-GB" sz="1200" dirty="0">
              <a:latin typeface="+mj-lt"/>
            </a:endParaRPr>
          </a:p>
        </p:txBody>
      </p:sp>
      <p:pic>
        <p:nvPicPr>
          <p:cNvPr id="4"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409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982545" y="5922512"/>
            <a:ext cx="7125113" cy="81056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89085" y="1916832"/>
            <a:ext cx="7141880" cy="3960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989085" y="1034263"/>
            <a:ext cx="7125113" cy="81056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a:spLocks noGrp="1"/>
          </p:cNvSpPr>
          <p:nvPr>
            <p:ph type="title"/>
          </p:nvPr>
        </p:nvSpPr>
        <p:spPr>
          <a:xfrm>
            <a:off x="989085" y="109788"/>
            <a:ext cx="7125113" cy="924475"/>
          </a:xfrm>
        </p:spPr>
        <p:txBody>
          <a:bodyPr/>
          <a:lstStyle/>
          <a:p>
            <a:pPr algn="ctr"/>
            <a:r>
              <a:rPr lang="en-GB" sz="2800" dirty="0" smtClean="0">
                <a:solidFill>
                  <a:srgbClr val="FF0000"/>
                </a:solidFill>
                <a:latin typeface="Maiandra GD" panose="020E0502030308020204" pitchFamily="34" charset="0"/>
              </a:rPr>
              <a:t>EDIT</a:t>
            </a:r>
            <a:br>
              <a:rPr lang="en-GB" sz="2800" dirty="0" smtClean="0">
                <a:solidFill>
                  <a:srgbClr val="FF0000"/>
                </a:solidFill>
                <a:latin typeface="Maiandra GD" panose="020E0502030308020204" pitchFamily="34" charset="0"/>
              </a:rPr>
            </a:br>
            <a:r>
              <a:rPr lang="en-GB" sz="2800" dirty="0" smtClean="0">
                <a:latin typeface="Maiandra GD" panose="020E0502030308020204" pitchFamily="34" charset="0"/>
              </a:rPr>
              <a:t>Year </a:t>
            </a:r>
            <a:r>
              <a:rPr lang="en-GB" sz="2800" dirty="0" smtClean="0">
                <a:latin typeface="Maiandra GD" panose="020E0502030308020204" pitchFamily="34" charset="0"/>
              </a:rPr>
              <a:t>6 Relationships, Sex and Health  Curriculum</a:t>
            </a:r>
            <a:endParaRPr lang="en-GB" sz="2800" dirty="0">
              <a:latin typeface="Maiandra GD" panose="020E0502030308020204" pitchFamily="34" charset="0"/>
            </a:endParaRPr>
          </a:p>
        </p:txBody>
      </p:sp>
      <p:sp>
        <p:nvSpPr>
          <p:cNvPr id="5" name="Content Placeholder 2"/>
          <p:cNvSpPr>
            <a:spLocks noGrp="1"/>
          </p:cNvSpPr>
          <p:nvPr>
            <p:ph idx="1"/>
          </p:nvPr>
        </p:nvSpPr>
        <p:spPr>
          <a:xfrm>
            <a:off x="1005853" y="1484784"/>
            <a:ext cx="7125112" cy="5591664"/>
          </a:xfrm>
        </p:spPr>
        <p:txBody>
          <a:bodyPr>
            <a:normAutofit fontScale="62500" lnSpcReduction="20000"/>
          </a:bodyPr>
          <a:lstStyle/>
          <a:p>
            <a:pPr marL="0" indent="0">
              <a:buNone/>
            </a:pPr>
            <a:r>
              <a:rPr lang="en-GB" sz="1900" dirty="0">
                <a:latin typeface="Maiandra GD" panose="020E0502030308020204" pitchFamily="34" charset="0"/>
              </a:rPr>
              <a:t>The children </a:t>
            </a:r>
            <a:r>
              <a:rPr lang="en-GB" sz="1900" b="1" dirty="0">
                <a:latin typeface="Maiandra GD" panose="020E0502030308020204" pitchFamily="34" charset="0"/>
              </a:rPr>
              <a:t>will be taught the statutory objectives outlined by the Department for Education </a:t>
            </a:r>
            <a:r>
              <a:rPr lang="en-GB" sz="1900" dirty="0">
                <a:latin typeface="Maiandra GD" panose="020E0502030308020204" pitchFamily="34" charset="0"/>
              </a:rPr>
              <a:t>within the Relationships and Health Education Curriculum </a:t>
            </a:r>
            <a:r>
              <a:rPr lang="en-GB" sz="1900" b="1" dirty="0">
                <a:latin typeface="Maiandra GD" panose="020E0502030308020204" pitchFamily="34" charset="0"/>
              </a:rPr>
              <a:t>as well as content from the PSHE Association’s Programme of Study </a:t>
            </a:r>
            <a:r>
              <a:rPr lang="en-GB" sz="1900" dirty="0">
                <a:latin typeface="Maiandra GD" panose="020E0502030308020204" pitchFamily="34" charset="0"/>
              </a:rPr>
              <a:t>(signposted by the </a:t>
            </a:r>
            <a:r>
              <a:rPr lang="en-GB" sz="1900" dirty="0" err="1">
                <a:latin typeface="Maiandra GD" panose="020E0502030308020204" pitchFamily="34" charset="0"/>
              </a:rPr>
              <a:t>DfE</a:t>
            </a:r>
            <a:r>
              <a:rPr lang="en-GB" sz="1900" dirty="0" smtClean="0">
                <a:latin typeface="Maiandra GD" panose="020E0502030308020204" pitchFamily="34" charset="0"/>
              </a:rPr>
              <a:t>): </a:t>
            </a:r>
            <a:endParaRPr lang="en-GB" sz="1900" dirty="0">
              <a:latin typeface="Maiandra GD" panose="020E0502030308020204" pitchFamily="34" charset="0"/>
            </a:endParaRPr>
          </a:p>
          <a:p>
            <a:endParaRPr lang="en-GB" sz="1900" dirty="0" smtClean="0">
              <a:latin typeface="Maiandra GD" panose="020E0502030308020204" pitchFamily="34" charset="0"/>
            </a:endParaRPr>
          </a:p>
          <a:p>
            <a:pPr marL="0" indent="0">
              <a:buNone/>
            </a:pPr>
            <a:r>
              <a:rPr lang="en-GB" sz="1900" dirty="0" smtClean="0">
                <a:latin typeface="Maiandra GD" panose="020E0502030308020204" pitchFamily="34" charset="0"/>
              </a:rPr>
              <a:t>In this unit pupils will learn, </a:t>
            </a:r>
          </a:p>
          <a:p>
            <a:r>
              <a:rPr lang="en-GB" sz="1900" dirty="0">
                <a:latin typeface="Maiandra GD" panose="020E0502030308020204" pitchFamily="34" charset="0"/>
              </a:rPr>
              <a:t>a</a:t>
            </a:r>
            <a:r>
              <a:rPr lang="en-GB" sz="1900" dirty="0" smtClean="0">
                <a:latin typeface="Maiandra GD" panose="020E0502030308020204" pitchFamily="34" charset="0"/>
              </a:rPr>
              <a:t>bout </a:t>
            </a:r>
            <a:r>
              <a:rPr lang="en-GB" sz="1900" dirty="0">
                <a:latin typeface="Maiandra GD" panose="020E0502030308020204" pitchFamily="34" charset="0"/>
              </a:rPr>
              <a:t>stereotypes and how they influence behaviour </a:t>
            </a:r>
            <a:r>
              <a:rPr lang="en-GB" sz="1900" dirty="0" smtClean="0">
                <a:latin typeface="Maiandra GD" panose="020E0502030308020204" pitchFamily="34" charset="0"/>
              </a:rPr>
              <a:t>(specifically gender stereotypes)</a:t>
            </a:r>
            <a:endParaRPr lang="en-GB" sz="1900" dirty="0">
              <a:latin typeface="Maiandra GD" panose="020E0502030308020204" pitchFamily="34" charset="0"/>
            </a:endParaRPr>
          </a:p>
          <a:p>
            <a:r>
              <a:rPr lang="en-GB" sz="1900" dirty="0" smtClean="0">
                <a:latin typeface="Maiandra GD" panose="020E0502030308020204" pitchFamily="34" charset="0"/>
              </a:rPr>
              <a:t>how </a:t>
            </a:r>
            <a:r>
              <a:rPr lang="en-GB" sz="1900" dirty="0">
                <a:latin typeface="Maiandra GD" panose="020E0502030308020204" pitchFamily="34" charset="0"/>
              </a:rPr>
              <a:t>to manage change – new roles and responsibilities as </a:t>
            </a:r>
            <a:r>
              <a:rPr lang="en-GB" sz="1900" dirty="0" smtClean="0">
                <a:latin typeface="Maiandra GD" panose="020E0502030308020204" pitchFamily="34" charset="0"/>
              </a:rPr>
              <a:t>they grow </a:t>
            </a:r>
            <a:r>
              <a:rPr lang="en-GB" sz="1900" dirty="0">
                <a:latin typeface="Maiandra GD" panose="020E0502030308020204" pitchFamily="34" charset="0"/>
              </a:rPr>
              <a:t>up</a:t>
            </a:r>
          </a:p>
          <a:p>
            <a:r>
              <a:rPr lang="en-GB" sz="1900" dirty="0">
                <a:latin typeface="Maiandra GD" panose="020E0502030308020204" pitchFamily="34" charset="0"/>
              </a:rPr>
              <a:t>h</a:t>
            </a:r>
            <a:r>
              <a:rPr lang="en-GB" sz="1900" dirty="0" smtClean="0">
                <a:latin typeface="Maiandra GD" panose="020E0502030308020204" pitchFamily="34" charset="0"/>
              </a:rPr>
              <a:t>ow </a:t>
            </a:r>
            <a:r>
              <a:rPr lang="en-GB" sz="1900" dirty="0">
                <a:latin typeface="Maiandra GD" panose="020E0502030308020204" pitchFamily="34" charset="0"/>
              </a:rPr>
              <a:t>to manage the physical and emotional changes that</a:t>
            </a:r>
          </a:p>
          <a:p>
            <a:pPr marL="0" indent="0">
              <a:buNone/>
            </a:pPr>
            <a:r>
              <a:rPr lang="en-GB" sz="1900" dirty="0">
                <a:latin typeface="Maiandra GD" panose="020E0502030308020204" pitchFamily="34" charset="0"/>
              </a:rPr>
              <a:t>happen during </a:t>
            </a:r>
            <a:r>
              <a:rPr lang="en-GB" sz="1900" dirty="0" smtClean="0">
                <a:latin typeface="Maiandra GD" panose="020E0502030308020204" pitchFamily="34" charset="0"/>
              </a:rPr>
              <a:t>puberty (periods, wet dreams, </a:t>
            </a:r>
            <a:r>
              <a:rPr lang="en-GB" sz="1900" dirty="0">
                <a:latin typeface="Maiandra GD" panose="020E0502030308020204" pitchFamily="34" charset="0"/>
              </a:rPr>
              <a:t>masturbation) </a:t>
            </a:r>
            <a:endParaRPr lang="en-GB" sz="1900" dirty="0" smtClean="0">
              <a:latin typeface="Maiandra GD" panose="020E0502030308020204" pitchFamily="34" charset="0"/>
            </a:endParaRPr>
          </a:p>
          <a:p>
            <a:r>
              <a:rPr lang="en-GB" sz="1900" dirty="0">
                <a:latin typeface="Maiandra GD" panose="020E0502030308020204" pitchFamily="34" charset="0"/>
              </a:rPr>
              <a:t>h</a:t>
            </a:r>
            <a:r>
              <a:rPr lang="en-GB" sz="1900" dirty="0" smtClean="0">
                <a:latin typeface="Maiandra GD" panose="020E0502030308020204" pitchFamily="34" charset="0"/>
              </a:rPr>
              <a:t>ow </a:t>
            </a:r>
            <a:r>
              <a:rPr lang="en-GB" sz="1900" dirty="0">
                <a:latin typeface="Maiandra GD" panose="020E0502030308020204" pitchFamily="34" charset="0"/>
              </a:rPr>
              <a:t>to take responsibility for personal hygiene during </a:t>
            </a:r>
            <a:r>
              <a:rPr lang="en-GB" sz="1900" dirty="0" smtClean="0">
                <a:latin typeface="Maiandra GD" panose="020E0502030308020204" pitchFamily="34" charset="0"/>
              </a:rPr>
              <a:t>adolescence</a:t>
            </a:r>
          </a:p>
          <a:p>
            <a:r>
              <a:rPr lang="en-GB" sz="1900" dirty="0">
                <a:latin typeface="Maiandra GD" panose="020E0502030308020204" pitchFamily="34" charset="0"/>
              </a:rPr>
              <a:t>a</a:t>
            </a:r>
            <a:r>
              <a:rPr lang="en-GB" sz="1900" dirty="0" smtClean="0">
                <a:latin typeface="Maiandra GD" panose="020E0502030308020204" pitchFamily="34" charset="0"/>
              </a:rPr>
              <a:t>bout </a:t>
            </a:r>
            <a:r>
              <a:rPr lang="en-GB" sz="1900" dirty="0">
                <a:latin typeface="Maiandra GD" panose="020E0502030308020204" pitchFamily="34" charset="0"/>
              </a:rPr>
              <a:t>the role of trust, respect and boundaries in healthy relationships (including friendships and family)</a:t>
            </a:r>
          </a:p>
          <a:p>
            <a:r>
              <a:rPr lang="en-GB" sz="1900" dirty="0">
                <a:latin typeface="Maiandra GD" panose="020E0502030308020204" pitchFamily="34" charset="0"/>
              </a:rPr>
              <a:t>a</a:t>
            </a:r>
            <a:r>
              <a:rPr lang="en-GB" sz="1900" dirty="0" smtClean="0">
                <a:latin typeface="Maiandra GD" panose="020E0502030308020204" pitchFamily="34" charset="0"/>
              </a:rPr>
              <a:t>bout </a:t>
            </a:r>
            <a:r>
              <a:rPr lang="en-GB" sz="1900" dirty="0">
                <a:latin typeface="Maiandra GD" panose="020E0502030308020204" pitchFamily="34" charset="0"/>
              </a:rPr>
              <a:t>seeking and giving/not giving permission in different situations</a:t>
            </a:r>
          </a:p>
          <a:p>
            <a:r>
              <a:rPr lang="en-GB" sz="1900" dirty="0">
                <a:latin typeface="Maiandra GD" panose="020E0502030308020204" pitchFamily="34" charset="0"/>
              </a:rPr>
              <a:t>a</a:t>
            </a:r>
            <a:r>
              <a:rPr lang="en-GB" sz="1900" dirty="0" smtClean="0">
                <a:latin typeface="Maiandra GD" panose="020E0502030308020204" pitchFamily="34" charset="0"/>
              </a:rPr>
              <a:t>bout </a:t>
            </a:r>
            <a:r>
              <a:rPr lang="en-GB" sz="1900" dirty="0">
                <a:latin typeface="Maiandra GD" panose="020E0502030308020204" pitchFamily="34" charset="0"/>
              </a:rPr>
              <a:t>adult relationships and the human life cycle</a:t>
            </a:r>
          </a:p>
          <a:p>
            <a:r>
              <a:rPr lang="en-GB" sz="1900" b="1" dirty="0">
                <a:latin typeface="Maiandra GD" panose="020E0502030308020204" pitchFamily="34" charset="0"/>
              </a:rPr>
              <a:t>a</a:t>
            </a:r>
            <a:r>
              <a:rPr lang="en-GB" sz="1900" b="1" dirty="0" smtClean="0">
                <a:latin typeface="Maiandra GD" panose="020E0502030308020204" pitchFamily="34" charset="0"/>
              </a:rPr>
              <a:t>bout </a:t>
            </a:r>
            <a:r>
              <a:rPr lang="en-GB" sz="1900" b="1" dirty="0">
                <a:latin typeface="Maiandra GD" panose="020E0502030308020204" pitchFamily="34" charset="0"/>
              </a:rPr>
              <a:t>human reproduction; how a baby is made and how </a:t>
            </a:r>
            <a:r>
              <a:rPr lang="en-GB" sz="1900" b="1" dirty="0" smtClean="0">
                <a:latin typeface="Maiandra GD" panose="020E0502030308020204" pitchFamily="34" charset="0"/>
              </a:rPr>
              <a:t>it grows</a:t>
            </a:r>
          </a:p>
          <a:p>
            <a:r>
              <a:rPr lang="en-GB" sz="1900" dirty="0">
                <a:latin typeface="Maiandra GD" panose="020E0502030308020204" pitchFamily="34" charset="0"/>
              </a:rPr>
              <a:t>h</a:t>
            </a:r>
            <a:r>
              <a:rPr lang="en-GB" sz="1900" dirty="0" smtClean="0">
                <a:latin typeface="Maiandra GD" panose="020E0502030308020204" pitchFamily="34" charset="0"/>
              </a:rPr>
              <a:t>ow </a:t>
            </a:r>
            <a:r>
              <a:rPr lang="en-GB" sz="1900" dirty="0">
                <a:latin typeface="Maiandra GD" panose="020E0502030308020204" pitchFamily="34" charset="0"/>
              </a:rPr>
              <a:t>to manage the risks of communicating online with </a:t>
            </a:r>
            <a:r>
              <a:rPr lang="en-GB" sz="1900" dirty="0" smtClean="0">
                <a:latin typeface="Maiandra GD" panose="020E0502030308020204" pitchFamily="34" charset="0"/>
              </a:rPr>
              <a:t>others not </a:t>
            </a:r>
            <a:r>
              <a:rPr lang="en-GB" sz="1900" dirty="0">
                <a:latin typeface="Maiandra GD" panose="020E0502030308020204" pitchFamily="34" charset="0"/>
              </a:rPr>
              <a:t>known face-to-face</a:t>
            </a:r>
            <a:endParaRPr lang="en-GB" sz="1900" dirty="0" smtClean="0">
              <a:latin typeface="Maiandra GD" panose="020E0502030308020204" pitchFamily="34" charset="0"/>
            </a:endParaRPr>
          </a:p>
          <a:p>
            <a:r>
              <a:rPr lang="en-GB" sz="1900" dirty="0">
                <a:latin typeface="Maiandra GD" panose="020E0502030308020204" pitchFamily="34" charset="0"/>
              </a:rPr>
              <a:t>s</a:t>
            </a:r>
            <a:r>
              <a:rPr lang="en-GB" sz="1900" dirty="0" smtClean="0">
                <a:latin typeface="Maiandra GD" panose="020E0502030308020204" pitchFamily="34" charset="0"/>
              </a:rPr>
              <a:t>trategies </a:t>
            </a:r>
            <a:r>
              <a:rPr lang="en-GB" sz="1900" dirty="0">
                <a:latin typeface="Maiandra GD" panose="020E0502030308020204" pitchFamily="34" charset="0"/>
              </a:rPr>
              <a:t>to respond to harmful behaviour, including </a:t>
            </a:r>
            <a:r>
              <a:rPr lang="en-GB" sz="1900" dirty="0" smtClean="0">
                <a:latin typeface="Maiandra GD" panose="020E0502030308020204" pitchFamily="34" charset="0"/>
              </a:rPr>
              <a:t>online</a:t>
            </a:r>
            <a:endParaRPr lang="en-GB" sz="1900" dirty="0">
              <a:latin typeface="Maiandra GD" panose="020E0502030308020204" pitchFamily="34" charset="0"/>
            </a:endParaRPr>
          </a:p>
          <a:p>
            <a:r>
              <a:rPr lang="en-GB" sz="1900" dirty="0">
                <a:latin typeface="Maiandra GD" panose="020E0502030308020204" pitchFamily="34" charset="0"/>
              </a:rPr>
              <a:t>h</a:t>
            </a:r>
            <a:r>
              <a:rPr lang="en-GB" sz="1900" dirty="0" smtClean="0">
                <a:latin typeface="Maiandra GD" panose="020E0502030308020204" pitchFamily="34" charset="0"/>
              </a:rPr>
              <a:t>ow </a:t>
            </a:r>
            <a:r>
              <a:rPr lang="en-GB" sz="1900" dirty="0">
                <a:latin typeface="Maiandra GD" panose="020E0502030308020204" pitchFamily="34" charset="0"/>
              </a:rPr>
              <a:t>to report concerns and access help or </a:t>
            </a:r>
            <a:r>
              <a:rPr lang="en-GB" sz="1900" dirty="0" smtClean="0">
                <a:latin typeface="Maiandra GD" panose="020E0502030308020204" pitchFamily="34" charset="0"/>
              </a:rPr>
              <a:t>advice</a:t>
            </a:r>
          </a:p>
          <a:p>
            <a:pPr marL="0" indent="0">
              <a:buNone/>
            </a:pPr>
            <a:endParaRPr lang="en-GB" sz="1900" dirty="0" smtClean="0">
              <a:latin typeface="Maiandra GD" panose="020E0502030308020204" pitchFamily="34" charset="0"/>
            </a:endParaRPr>
          </a:p>
          <a:p>
            <a:endParaRPr lang="en-GB" sz="1900" dirty="0" smtClean="0">
              <a:latin typeface="Maiandra GD" panose="020E0502030308020204" pitchFamily="34" charset="0"/>
            </a:endParaRPr>
          </a:p>
          <a:p>
            <a:pPr marL="0" indent="0">
              <a:buNone/>
            </a:pPr>
            <a:r>
              <a:rPr lang="en-GB" sz="1900" dirty="0">
                <a:latin typeface="Maiandra GD" panose="020E0502030308020204" pitchFamily="34" charset="0"/>
              </a:rPr>
              <a:t>During our Q and A sessions in class sometimes children may ask questions about topics not covered such as contraception. If we feel it is age appropriate and safe to discuss then we will address these areas in a sensitive way. </a:t>
            </a:r>
          </a:p>
          <a:p>
            <a:endParaRPr lang="en-GB" dirty="0" smtClean="0">
              <a:latin typeface="Maiandra GD" panose="020E0502030308020204" pitchFamily="34" charset="0"/>
            </a:endParaRPr>
          </a:p>
          <a:p>
            <a:endParaRPr lang="en-GB" dirty="0">
              <a:latin typeface="Maiandra GD" panose="020E0502030308020204" pitchFamily="34" charset="0"/>
            </a:endParaRPr>
          </a:p>
          <a:p>
            <a:endParaRPr lang="en-GB" dirty="0" smtClean="0">
              <a:latin typeface="Maiandra GD" panose="020E0502030308020204" pitchFamily="34" charset="0"/>
            </a:endParaRPr>
          </a:p>
        </p:txBody>
      </p:sp>
      <p:pic>
        <p:nvPicPr>
          <p:cNvPr id="6"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368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404" y="668416"/>
            <a:ext cx="7522998" cy="924475"/>
          </a:xfrm>
        </p:spPr>
        <p:txBody>
          <a:bodyPr/>
          <a:lstStyle/>
          <a:p>
            <a:r>
              <a:rPr lang="en-GB" dirty="0" smtClean="0"/>
              <a:t>Sarah </a:t>
            </a:r>
            <a:r>
              <a:rPr lang="en-GB" dirty="0" err="1" smtClean="0"/>
              <a:t>Sproule</a:t>
            </a:r>
            <a:r>
              <a:rPr lang="en-GB" dirty="0" smtClean="0"/>
              <a:t> – Leading educator in RSE and Health Education </a:t>
            </a:r>
            <a:br>
              <a:rPr lang="en-GB" dirty="0" smtClean="0"/>
            </a:br>
            <a:r>
              <a:rPr lang="en-GB" dirty="0"/>
              <a:t/>
            </a:r>
            <a:br>
              <a:rPr lang="en-GB" dirty="0"/>
            </a:br>
            <a:r>
              <a:rPr lang="en-GB" dirty="0" smtClean="0"/>
              <a:t>Video links</a:t>
            </a:r>
            <a:endParaRPr lang="en-GB" dirty="0"/>
          </a:p>
        </p:txBody>
      </p:sp>
      <p:sp>
        <p:nvSpPr>
          <p:cNvPr id="3" name="Content Placeholder 2"/>
          <p:cNvSpPr>
            <a:spLocks noGrp="1"/>
          </p:cNvSpPr>
          <p:nvPr>
            <p:ph idx="1"/>
          </p:nvPr>
        </p:nvSpPr>
        <p:spPr>
          <a:xfrm>
            <a:off x="992404" y="1581127"/>
            <a:ext cx="7125112" cy="1549631"/>
          </a:xfrm>
        </p:spPr>
        <p:txBody>
          <a:bodyPr/>
          <a:lstStyle/>
          <a:p>
            <a:pPr marL="0" indent="0">
              <a:buNone/>
            </a:pPr>
            <a:r>
              <a:rPr lang="en-GB" dirty="0" smtClean="0">
                <a:hlinkClick r:id="rId3"/>
              </a:rPr>
              <a:t>Click here to see video - Vimeo Password is: talking123</a:t>
            </a:r>
            <a:endParaRPr lang="en-GB" dirty="0"/>
          </a:p>
        </p:txBody>
      </p:sp>
      <p:pic>
        <p:nvPicPr>
          <p:cNvPr id="1026" name="Picture 2" descr="https://sarahsproule.com/wp-content/uploads/2019/09/meet-sarah-p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924944"/>
            <a:ext cx="2736304" cy="36484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635896" y="2636912"/>
            <a:ext cx="5040560" cy="4082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14585" y="2708144"/>
            <a:ext cx="4841574" cy="3939540"/>
          </a:xfrm>
          <a:prstGeom prst="rect">
            <a:avLst/>
          </a:prstGeom>
          <a:noFill/>
        </p:spPr>
        <p:txBody>
          <a:bodyPr wrap="square" rtlCol="0">
            <a:spAutoFit/>
          </a:bodyPr>
          <a:lstStyle/>
          <a:p>
            <a:pPr fontAlgn="base"/>
            <a:r>
              <a:rPr lang="en-GB" sz="1000" b="1" dirty="0" smtClean="0"/>
              <a:t>“Feeling </a:t>
            </a:r>
            <a:r>
              <a:rPr lang="en-GB" sz="1000" b="1" dirty="0"/>
              <a:t>awkward, are you?</a:t>
            </a:r>
          </a:p>
          <a:p>
            <a:pPr fontAlgn="base"/>
            <a:r>
              <a:rPr lang="en-GB" sz="1000" dirty="0" smtClean="0"/>
              <a:t>I’m </a:t>
            </a:r>
            <a:r>
              <a:rPr lang="en-GB" sz="1000" dirty="0"/>
              <a:t>with you! If you’re feeling overwhelmed or even guilty because you’re having trouble talking with your child about puberty, bodies and sex, you’re not alone. Most of us grew up in homes with adults who were uncomfortable having “the talk,” and so we learnt to feel awkward about it, too.</a:t>
            </a:r>
          </a:p>
          <a:p>
            <a:pPr fontAlgn="base"/>
            <a:r>
              <a:rPr lang="en-GB" sz="1000" dirty="0"/>
              <a:t>I was a kid who ABSOLUTELY grew up feeling too embarrassed and unsure to talk about anything to do with sex at all.</a:t>
            </a:r>
          </a:p>
          <a:p>
            <a:pPr fontAlgn="base"/>
            <a:r>
              <a:rPr lang="en-GB" sz="1000" dirty="0"/>
              <a:t>So here's one thing I know.</a:t>
            </a:r>
          </a:p>
          <a:p>
            <a:pPr fontAlgn="base"/>
            <a:r>
              <a:rPr lang="en-GB" sz="1000" dirty="0"/>
              <a:t>Talking about awkward stuff is hard to do with kids. </a:t>
            </a:r>
          </a:p>
          <a:p>
            <a:pPr fontAlgn="base"/>
            <a:r>
              <a:rPr lang="en-GB" sz="1000" dirty="0"/>
              <a:t>And here's why.</a:t>
            </a:r>
          </a:p>
          <a:p>
            <a:pPr fontAlgn="base"/>
            <a:r>
              <a:rPr lang="en-GB" sz="1000" dirty="0"/>
              <a:t>Because we haven't been taught to be comfortable about puberty, bodies and sex.</a:t>
            </a:r>
          </a:p>
          <a:p>
            <a:pPr fontAlgn="base"/>
            <a:r>
              <a:rPr lang="en-GB" sz="1000" b="1" dirty="0"/>
              <a:t>For the past 5 years, I've been helping parents overcome the awkward.</a:t>
            </a:r>
            <a:endParaRPr lang="en-GB" sz="1000" dirty="0"/>
          </a:p>
          <a:p>
            <a:pPr fontAlgn="base"/>
            <a:r>
              <a:rPr lang="en-GB" sz="1000" dirty="0"/>
              <a:t>We’ve learnt to start conversations, answer questions, stay connected with our kids as they grow, and provide a culture of openness and acceptance at home. Our kids have grown in confidence and self-respect, and they see us parents as their go-to resource when they need guidance.</a:t>
            </a:r>
          </a:p>
          <a:p>
            <a:pPr fontAlgn="base"/>
            <a:r>
              <a:rPr lang="en-GB" sz="1000" dirty="0"/>
              <a:t>Most parents want to support their children as they grow toward puberty and mature into adulthood. And they want to raise kids who can respect themselves, speak up for what it right and respect the people around them.</a:t>
            </a:r>
          </a:p>
          <a:p>
            <a:pPr fontAlgn="base"/>
            <a:r>
              <a:rPr lang="en-GB" sz="1000" dirty="0"/>
              <a:t>I can help</a:t>
            </a:r>
            <a:r>
              <a:rPr lang="en-GB" sz="1000" dirty="0" smtClean="0"/>
              <a:t>!” Sarah </a:t>
            </a:r>
            <a:r>
              <a:rPr lang="en-GB" sz="1000" dirty="0" err="1" smtClean="0"/>
              <a:t>Sproule</a:t>
            </a:r>
            <a:r>
              <a:rPr lang="en-GB" sz="1000" dirty="0" smtClean="0"/>
              <a:t> </a:t>
            </a:r>
            <a:endParaRPr lang="en-GB" sz="1000" dirty="0"/>
          </a:p>
        </p:txBody>
      </p:sp>
    </p:spTree>
    <p:extLst>
      <p:ext uri="{BB962C8B-B14F-4D97-AF65-F5344CB8AC3E}">
        <p14:creationId xmlns:p14="http://schemas.microsoft.com/office/powerpoint/2010/main" val="1085289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rgbClr val="FF0000"/>
                </a:solidFill>
                <a:latin typeface="Maiandra GD" panose="020E0502030308020204" pitchFamily="34" charset="0"/>
              </a:rPr>
              <a:t>EDIT</a:t>
            </a:r>
            <a:r>
              <a:rPr lang="en-GB" dirty="0" smtClean="0">
                <a:latin typeface="Maiandra GD" panose="020E0502030308020204" pitchFamily="34" charset="0"/>
              </a:rPr>
              <a:t/>
            </a:r>
            <a:br>
              <a:rPr lang="en-GB" dirty="0" smtClean="0">
                <a:latin typeface="Maiandra GD" panose="020E0502030308020204" pitchFamily="34" charset="0"/>
              </a:rPr>
            </a:br>
            <a:r>
              <a:rPr lang="en-GB" dirty="0" smtClean="0">
                <a:latin typeface="Maiandra GD" panose="020E0502030308020204" pitchFamily="34" charset="0"/>
              </a:rPr>
              <a:t>Year </a:t>
            </a:r>
            <a:r>
              <a:rPr lang="en-GB" dirty="0" smtClean="0">
                <a:latin typeface="Maiandra GD" panose="020E0502030308020204" pitchFamily="34" charset="0"/>
              </a:rPr>
              <a:t>6 Puberty and Reproduction Unit Overview </a:t>
            </a:r>
            <a:endParaRPr lang="en-GB" dirty="0">
              <a:latin typeface="Maiandra GD" panose="020E0502030308020204" pitchFamily="34" charset="0"/>
            </a:endParaRPr>
          </a:p>
        </p:txBody>
      </p:sp>
      <p:pic>
        <p:nvPicPr>
          <p:cNvPr id="4" name="Picture 3"/>
          <p:cNvPicPr>
            <a:picLocks noChangeAspect="1"/>
          </p:cNvPicPr>
          <p:nvPr/>
        </p:nvPicPr>
        <p:blipFill>
          <a:blip r:embed="rId3"/>
          <a:stretch>
            <a:fillRect/>
          </a:stretch>
        </p:blipFill>
        <p:spPr>
          <a:xfrm>
            <a:off x="1234210" y="1615154"/>
            <a:ext cx="6675575" cy="5096643"/>
          </a:xfrm>
          <a:prstGeom prst="rect">
            <a:avLst/>
          </a:prstGeom>
        </p:spPr>
      </p:pic>
    </p:spTree>
    <p:extLst>
      <p:ext uri="{BB962C8B-B14F-4D97-AF65-F5344CB8AC3E}">
        <p14:creationId xmlns:p14="http://schemas.microsoft.com/office/powerpoint/2010/main" val="3395024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8" y="128261"/>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pic>
        <p:nvPicPr>
          <p:cNvPr id="3"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211960" y="194880"/>
            <a:ext cx="3896848" cy="5027813"/>
          </a:xfrm>
          <a:prstGeom prst="rect">
            <a:avLst/>
          </a:prstGeom>
        </p:spPr>
      </p:pic>
      <p:pic>
        <p:nvPicPr>
          <p:cNvPr id="6" name="Picture 5"/>
          <p:cNvPicPr>
            <a:picLocks noChangeAspect="1"/>
          </p:cNvPicPr>
          <p:nvPr/>
        </p:nvPicPr>
        <p:blipFill>
          <a:blip r:embed="rId5"/>
          <a:stretch>
            <a:fillRect/>
          </a:stretch>
        </p:blipFill>
        <p:spPr>
          <a:xfrm>
            <a:off x="140294" y="1493802"/>
            <a:ext cx="4071666" cy="4683860"/>
          </a:xfrm>
          <a:prstGeom prst="rect">
            <a:avLst/>
          </a:prstGeom>
        </p:spPr>
      </p:pic>
      <p:sp>
        <p:nvSpPr>
          <p:cNvPr id="7" name="TextBox 6"/>
          <p:cNvSpPr txBox="1"/>
          <p:nvPr/>
        </p:nvSpPr>
        <p:spPr>
          <a:xfrm>
            <a:off x="1516238" y="1119355"/>
            <a:ext cx="2695722" cy="923330"/>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Some of the resources used when teaching puberty. </a:t>
            </a:r>
            <a:endParaRPr lang="en-GB" dirty="0">
              <a:latin typeface="Maiandra GD" panose="020E0502030308020204" pitchFamily="34" charset="0"/>
            </a:endParaRPr>
          </a:p>
        </p:txBody>
      </p:sp>
      <p:pic>
        <p:nvPicPr>
          <p:cNvPr id="8" name="Picture 7"/>
          <p:cNvPicPr>
            <a:picLocks noChangeAspect="1"/>
          </p:cNvPicPr>
          <p:nvPr/>
        </p:nvPicPr>
        <p:blipFill>
          <a:blip r:embed="rId6"/>
          <a:stretch>
            <a:fillRect/>
          </a:stretch>
        </p:blipFill>
        <p:spPr>
          <a:xfrm>
            <a:off x="5107482" y="3933056"/>
            <a:ext cx="3600400" cy="2827433"/>
          </a:xfrm>
          <a:prstGeom prst="rect">
            <a:avLst/>
          </a:prstGeom>
        </p:spPr>
      </p:pic>
    </p:spTree>
    <p:extLst>
      <p:ext uri="{BB962C8B-B14F-4D97-AF65-F5344CB8AC3E}">
        <p14:creationId xmlns:p14="http://schemas.microsoft.com/office/powerpoint/2010/main" val="289901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3" y="331311"/>
            <a:ext cx="7125113" cy="924475"/>
          </a:xfrm>
        </p:spPr>
        <p:txBody>
          <a:bodyPr/>
          <a:lstStyle/>
          <a:p>
            <a:pPr algn="ctr"/>
            <a:r>
              <a:rPr lang="en-GB" dirty="0" err="1" smtClean="0">
                <a:latin typeface="Maiandra GD" panose="020E0502030308020204" pitchFamily="34" charset="0"/>
              </a:rPr>
              <a:t>DfE</a:t>
            </a:r>
            <a:r>
              <a:rPr lang="en-GB" dirty="0" smtClean="0">
                <a:latin typeface="Maiandra GD" panose="020E0502030308020204" pitchFamily="34" charset="0"/>
              </a:rPr>
              <a:t> Secretary of State </a:t>
            </a:r>
            <a:r>
              <a:rPr lang="en-GB" dirty="0" err="1" smtClean="0">
                <a:latin typeface="Maiandra GD" panose="020E0502030308020204" pitchFamily="34" charset="0"/>
              </a:rPr>
              <a:t>Foreward</a:t>
            </a:r>
            <a:endParaRPr lang="en-GB" dirty="0">
              <a:latin typeface="Maiandra GD" panose="020E0502030308020204" pitchFamily="34" charset="0"/>
            </a:endParaRPr>
          </a:p>
        </p:txBody>
      </p:sp>
      <p:sp>
        <p:nvSpPr>
          <p:cNvPr id="4" name="Rounded Rectangle 3"/>
          <p:cNvSpPr/>
          <p:nvPr/>
        </p:nvSpPr>
        <p:spPr>
          <a:xfrm>
            <a:off x="497849" y="1913153"/>
            <a:ext cx="7920880" cy="43306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755575" y="2052757"/>
            <a:ext cx="7632848" cy="4051437"/>
          </a:xfrm>
        </p:spPr>
        <p:txBody>
          <a:bodyPr>
            <a:normAutofit fontScale="92500" lnSpcReduction="10000"/>
          </a:bodyPr>
          <a:lstStyle/>
          <a:p>
            <a:r>
              <a:rPr lang="en-GB" dirty="0" smtClean="0">
                <a:latin typeface="Maiandra GD" panose="020E0502030308020204" pitchFamily="34" charset="0"/>
              </a:rPr>
              <a:t>“Today’s </a:t>
            </a:r>
            <a:r>
              <a:rPr lang="en-GB" dirty="0">
                <a:latin typeface="Maiandra GD" panose="020E0502030308020204" pitchFamily="34" charset="0"/>
              </a:rPr>
              <a:t>children and young people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a:t>
            </a:r>
            <a:r>
              <a:rPr lang="en-GB" dirty="0" smtClean="0">
                <a:latin typeface="Maiandra GD" panose="020E0502030308020204" pitchFamily="34" charset="0"/>
              </a:rPr>
              <a:t>.” </a:t>
            </a:r>
          </a:p>
          <a:p>
            <a:r>
              <a:rPr lang="en-GB" dirty="0" smtClean="0">
                <a:latin typeface="Maiandra GD" panose="020E0502030308020204" pitchFamily="34" charset="0"/>
              </a:rPr>
              <a:t>“This </a:t>
            </a:r>
            <a:r>
              <a:rPr lang="en-GB" dirty="0">
                <a:latin typeface="Maiandra GD" panose="020E0502030308020204" pitchFamily="34" charset="0"/>
              </a:rPr>
              <a:t>is why we have made </a:t>
            </a:r>
            <a:r>
              <a:rPr lang="en-GB" b="1" u="sng" dirty="0">
                <a:latin typeface="Maiandra GD" panose="020E0502030308020204" pitchFamily="34" charset="0"/>
              </a:rPr>
              <a:t>Relationships Education compulsory in all primary schools in England and Relationships and Sex Education compulsory in all secondary schools</a:t>
            </a:r>
            <a:r>
              <a:rPr lang="en-GB" dirty="0">
                <a:latin typeface="Maiandra GD" panose="020E0502030308020204" pitchFamily="34" charset="0"/>
              </a:rPr>
              <a:t>, as well as making </a:t>
            </a:r>
            <a:r>
              <a:rPr lang="en-GB" b="1" u="sng" dirty="0">
                <a:latin typeface="Maiandra GD" panose="020E0502030308020204" pitchFamily="34" charset="0"/>
              </a:rPr>
              <a:t>Health Education compulsory in all state-funded schools</a:t>
            </a:r>
            <a:r>
              <a:rPr lang="en-GB" b="1" u="sng" dirty="0" smtClean="0">
                <a:latin typeface="Maiandra GD" panose="020E0502030308020204" pitchFamily="34" charset="0"/>
              </a:rPr>
              <a:t>.” </a:t>
            </a:r>
          </a:p>
          <a:p>
            <a:r>
              <a:rPr lang="en-GB" dirty="0" smtClean="0">
                <a:latin typeface="Maiandra GD" panose="020E0502030308020204" pitchFamily="34" charset="0"/>
              </a:rPr>
              <a:t>“The </a:t>
            </a:r>
            <a:r>
              <a:rPr lang="en-GB" dirty="0">
                <a:latin typeface="Maiandra GD" panose="020E0502030308020204" pitchFamily="34" charset="0"/>
              </a:rPr>
              <a:t>key decisions on these subjects have been informed by a thorough engagement process, including a public call for evidence that received over 23,000 responses from </a:t>
            </a:r>
            <a:r>
              <a:rPr lang="en-GB" dirty="0" smtClean="0">
                <a:latin typeface="Maiandra GD" panose="020E0502030308020204" pitchFamily="34" charset="0"/>
              </a:rPr>
              <a:t>parents/carers, </a:t>
            </a:r>
            <a:r>
              <a:rPr lang="en-GB" dirty="0">
                <a:latin typeface="Maiandra GD" panose="020E0502030308020204" pitchFamily="34" charset="0"/>
              </a:rPr>
              <a:t>young people, schools and experts and a public consultation where over 40,000 people contacted the Department for Education</a:t>
            </a:r>
            <a:r>
              <a:rPr lang="en-GB" dirty="0" smtClean="0">
                <a:latin typeface="Maiandra GD" panose="020E0502030308020204" pitchFamily="34" charset="0"/>
              </a:rPr>
              <a:t>.” </a:t>
            </a:r>
            <a:endParaRPr lang="en-GB" dirty="0">
              <a:latin typeface="Maiandra GD" panose="020E0502030308020204" pitchFamily="34" charset="0"/>
            </a:endParaRPr>
          </a:p>
        </p:txBody>
      </p:sp>
      <p:pic>
        <p:nvPicPr>
          <p:cNvPr id="5" name="Picture 4"/>
          <p:cNvPicPr>
            <a:picLocks noChangeAspect="1"/>
          </p:cNvPicPr>
          <p:nvPr/>
        </p:nvPicPr>
        <p:blipFill>
          <a:blip r:embed="rId3"/>
          <a:stretch>
            <a:fillRect/>
          </a:stretch>
        </p:blipFill>
        <p:spPr>
          <a:xfrm>
            <a:off x="172457" y="158451"/>
            <a:ext cx="1166237" cy="1581842"/>
          </a:xfrm>
          <a:prstGeom prst="rect">
            <a:avLst/>
          </a:prstGeom>
        </p:spPr>
      </p:pic>
      <p:pic>
        <p:nvPicPr>
          <p:cNvPr id="6"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232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88024" y="415432"/>
            <a:ext cx="2695722" cy="923330"/>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Some of the resources used when teaching puberty. </a:t>
            </a:r>
            <a:endParaRPr lang="en-GB" dirty="0">
              <a:latin typeface="Maiandra GD" panose="020E0502030308020204" pitchFamily="34" charset="0"/>
            </a:endParaRPr>
          </a:p>
        </p:txBody>
      </p:sp>
      <p:pic>
        <p:nvPicPr>
          <p:cNvPr id="8" name="Content Placeholder 3"/>
          <p:cNvPicPr>
            <a:picLocks noGrp="1" noChangeAspect="1"/>
          </p:cNvPicPr>
          <p:nvPr>
            <p:ph idx="1"/>
          </p:nvPr>
        </p:nvPicPr>
        <p:blipFill>
          <a:blip r:embed="rId4"/>
          <a:stretch>
            <a:fillRect/>
          </a:stretch>
        </p:blipFill>
        <p:spPr>
          <a:xfrm>
            <a:off x="4867913" y="1375900"/>
            <a:ext cx="4032448" cy="5298353"/>
          </a:xfrm>
          <a:prstGeom prst="rect">
            <a:avLst/>
          </a:prstGeom>
        </p:spPr>
      </p:pic>
      <p:pic>
        <p:nvPicPr>
          <p:cNvPr id="9" name="Picture 8"/>
          <p:cNvPicPr>
            <a:picLocks noChangeAspect="1"/>
          </p:cNvPicPr>
          <p:nvPr/>
        </p:nvPicPr>
        <p:blipFill>
          <a:blip r:embed="rId5"/>
          <a:stretch>
            <a:fillRect/>
          </a:stretch>
        </p:blipFill>
        <p:spPr>
          <a:xfrm>
            <a:off x="395536" y="1375901"/>
            <a:ext cx="4054171" cy="5298353"/>
          </a:xfrm>
          <a:prstGeom prst="rect">
            <a:avLst/>
          </a:prstGeom>
        </p:spPr>
      </p:pic>
      <p:pic>
        <p:nvPicPr>
          <p:cNvPr id="5" name="Picture 4"/>
          <p:cNvPicPr>
            <a:picLocks noChangeAspect="1"/>
          </p:cNvPicPr>
          <p:nvPr/>
        </p:nvPicPr>
        <p:blipFill>
          <a:blip r:embed="rId6"/>
          <a:stretch>
            <a:fillRect/>
          </a:stretch>
        </p:blipFill>
        <p:spPr>
          <a:xfrm>
            <a:off x="323528" y="178755"/>
            <a:ext cx="7285351" cy="1072989"/>
          </a:xfrm>
          <a:prstGeom prst="rect">
            <a:avLst/>
          </a:prstGeom>
        </p:spPr>
      </p:pic>
    </p:spTree>
    <p:extLst>
      <p:ext uri="{BB962C8B-B14F-4D97-AF65-F5344CB8AC3E}">
        <p14:creationId xmlns:p14="http://schemas.microsoft.com/office/powerpoint/2010/main" val="765800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2400"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222404" y="2852936"/>
            <a:ext cx="5445240" cy="3744416"/>
          </a:xfrm>
          <a:prstGeom prst="rect">
            <a:avLst/>
          </a:prstGeom>
        </p:spPr>
      </p:pic>
      <p:pic>
        <p:nvPicPr>
          <p:cNvPr id="7" name="Picture 6"/>
          <p:cNvPicPr>
            <a:picLocks noChangeAspect="1"/>
          </p:cNvPicPr>
          <p:nvPr/>
        </p:nvPicPr>
        <p:blipFill>
          <a:blip r:embed="rId5"/>
          <a:stretch>
            <a:fillRect/>
          </a:stretch>
        </p:blipFill>
        <p:spPr>
          <a:xfrm>
            <a:off x="5033959" y="1120781"/>
            <a:ext cx="3983613" cy="2380301"/>
          </a:xfrm>
          <a:prstGeom prst="rect">
            <a:avLst/>
          </a:prstGeom>
        </p:spPr>
      </p:pic>
      <p:pic>
        <p:nvPicPr>
          <p:cNvPr id="8" name="Picture 7"/>
          <p:cNvPicPr>
            <a:picLocks noChangeAspect="1"/>
          </p:cNvPicPr>
          <p:nvPr/>
        </p:nvPicPr>
        <p:blipFill>
          <a:blip r:embed="rId6"/>
          <a:stretch>
            <a:fillRect/>
          </a:stretch>
        </p:blipFill>
        <p:spPr>
          <a:xfrm>
            <a:off x="5871833" y="3679177"/>
            <a:ext cx="3145739" cy="1873201"/>
          </a:xfrm>
          <a:prstGeom prst="rect">
            <a:avLst/>
          </a:prstGeom>
        </p:spPr>
      </p:pic>
      <p:pic>
        <p:nvPicPr>
          <p:cNvPr id="9" name="Picture 8"/>
          <p:cNvPicPr>
            <a:picLocks noChangeAspect="1"/>
          </p:cNvPicPr>
          <p:nvPr/>
        </p:nvPicPr>
        <p:blipFill>
          <a:blip r:embed="rId7"/>
          <a:stretch>
            <a:fillRect/>
          </a:stretch>
        </p:blipFill>
        <p:spPr>
          <a:xfrm>
            <a:off x="2687219" y="1076858"/>
            <a:ext cx="2278330" cy="1520967"/>
          </a:xfrm>
          <a:prstGeom prst="rect">
            <a:avLst/>
          </a:prstGeom>
        </p:spPr>
      </p:pic>
      <p:sp>
        <p:nvSpPr>
          <p:cNvPr id="2" name="TextBox 1"/>
          <p:cNvSpPr txBox="1"/>
          <p:nvPr/>
        </p:nvSpPr>
        <p:spPr>
          <a:xfrm>
            <a:off x="222404" y="1237176"/>
            <a:ext cx="2261364" cy="1200329"/>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Some of the resources used when teaching about the menstrual cycle. </a:t>
            </a:r>
            <a:endParaRPr lang="en-GB" dirty="0">
              <a:latin typeface="Maiandra GD" panose="020E0502030308020204" pitchFamily="34" charset="0"/>
            </a:endParaRPr>
          </a:p>
        </p:txBody>
      </p:sp>
      <p:sp>
        <p:nvSpPr>
          <p:cNvPr id="10" name="Title 1"/>
          <p:cNvSpPr>
            <a:spLocks noGrp="1"/>
          </p:cNvSpPr>
          <p:nvPr>
            <p:ph type="title"/>
          </p:nvPr>
        </p:nvSpPr>
        <p:spPr>
          <a:xfrm>
            <a:off x="221998" y="128261"/>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4161674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5942" y="2553904"/>
            <a:ext cx="4647955" cy="3254451"/>
          </a:xfrm>
          <a:prstGeom prst="rect">
            <a:avLst/>
          </a:prstGeom>
        </p:spPr>
      </p:pic>
      <p:pic>
        <p:nvPicPr>
          <p:cNvPr id="6" name="Picture 5"/>
          <p:cNvPicPr>
            <a:picLocks noChangeAspect="1"/>
          </p:cNvPicPr>
          <p:nvPr/>
        </p:nvPicPr>
        <p:blipFill>
          <a:blip r:embed="rId4"/>
          <a:stretch>
            <a:fillRect/>
          </a:stretch>
        </p:blipFill>
        <p:spPr>
          <a:xfrm>
            <a:off x="4932040" y="640992"/>
            <a:ext cx="4001374" cy="5832648"/>
          </a:xfrm>
          <a:prstGeom prst="rect">
            <a:avLst/>
          </a:prstGeom>
        </p:spPr>
      </p:pic>
      <p:pic>
        <p:nvPicPr>
          <p:cNvPr id="2" name="Picture 1"/>
          <p:cNvPicPr>
            <a:picLocks noChangeAspect="1"/>
          </p:cNvPicPr>
          <p:nvPr/>
        </p:nvPicPr>
        <p:blipFill>
          <a:blip r:embed="rId5"/>
          <a:stretch>
            <a:fillRect/>
          </a:stretch>
        </p:blipFill>
        <p:spPr>
          <a:xfrm>
            <a:off x="2740475" y="1061197"/>
            <a:ext cx="2016224" cy="1398224"/>
          </a:xfrm>
          <a:prstGeom prst="rect">
            <a:avLst/>
          </a:prstGeom>
        </p:spPr>
      </p:pic>
      <p:sp>
        <p:nvSpPr>
          <p:cNvPr id="7" name="TextBox 6"/>
          <p:cNvSpPr txBox="1"/>
          <p:nvPr/>
        </p:nvSpPr>
        <p:spPr>
          <a:xfrm>
            <a:off x="94008" y="1164609"/>
            <a:ext cx="2511124" cy="1200329"/>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Some of the resources used when teaching about the menstrual cycle. </a:t>
            </a:r>
            <a:endParaRPr lang="en-GB" dirty="0">
              <a:latin typeface="Maiandra GD" panose="020E0502030308020204" pitchFamily="34" charset="0"/>
            </a:endParaRPr>
          </a:p>
        </p:txBody>
      </p:sp>
      <p:sp>
        <p:nvSpPr>
          <p:cNvPr id="8" name="Title 1"/>
          <p:cNvSpPr>
            <a:spLocks noGrp="1"/>
          </p:cNvSpPr>
          <p:nvPr>
            <p:ph type="title"/>
          </p:nvPr>
        </p:nvSpPr>
        <p:spPr>
          <a:xfrm>
            <a:off x="251520" y="136722"/>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550636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12" y="2792658"/>
            <a:ext cx="1567031" cy="3048655"/>
          </a:xfrm>
          <a:prstGeom prst="rect">
            <a:avLst/>
          </a:prstGeom>
        </p:spPr>
      </p:pic>
      <p:pic>
        <p:nvPicPr>
          <p:cNvPr id="5" name="Picture 4"/>
          <p:cNvPicPr>
            <a:picLocks noChangeAspect="1"/>
          </p:cNvPicPr>
          <p:nvPr/>
        </p:nvPicPr>
        <p:blipFill>
          <a:blip r:embed="rId4"/>
          <a:stretch>
            <a:fillRect/>
          </a:stretch>
        </p:blipFill>
        <p:spPr>
          <a:xfrm>
            <a:off x="1547664" y="2890201"/>
            <a:ext cx="5040560" cy="2853571"/>
          </a:xfrm>
          <a:prstGeom prst="rect">
            <a:avLst/>
          </a:prstGeom>
        </p:spPr>
      </p:pic>
      <p:pic>
        <p:nvPicPr>
          <p:cNvPr id="7" name="Picture 6"/>
          <p:cNvPicPr>
            <a:picLocks noChangeAspect="1"/>
          </p:cNvPicPr>
          <p:nvPr/>
        </p:nvPicPr>
        <p:blipFill>
          <a:blip r:embed="rId5"/>
          <a:stretch>
            <a:fillRect/>
          </a:stretch>
        </p:blipFill>
        <p:spPr>
          <a:xfrm>
            <a:off x="4749928" y="255973"/>
            <a:ext cx="4311262" cy="2572849"/>
          </a:xfrm>
          <a:prstGeom prst="rect">
            <a:avLst/>
          </a:prstGeom>
        </p:spPr>
      </p:pic>
      <p:sp>
        <p:nvSpPr>
          <p:cNvPr id="8" name="TextBox 7"/>
          <p:cNvSpPr txBox="1"/>
          <p:nvPr/>
        </p:nvSpPr>
        <p:spPr>
          <a:xfrm>
            <a:off x="292102" y="1165436"/>
            <a:ext cx="2695722" cy="1200329"/>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Some of the resources used when teaching about changes wet dreams. </a:t>
            </a:r>
            <a:endParaRPr lang="en-GB" dirty="0">
              <a:latin typeface="Maiandra GD" panose="020E0502030308020204" pitchFamily="34" charset="0"/>
            </a:endParaRPr>
          </a:p>
        </p:txBody>
      </p:sp>
      <p:sp>
        <p:nvSpPr>
          <p:cNvPr id="9" name="Title 1"/>
          <p:cNvSpPr>
            <a:spLocks noGrp="1"/>
          </p:cNvSpPr>
          <p:nvPr>
            <p:ph type="title"/>
          </p:nvPr>
        </p:nvSpPr>
        <p:spPr>
          <a:xfrm>
            <a:off x="211560" y="143420"/>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26666154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4658297" y="1604993"/>
            <a:ext cx="4236880" cy="3264167"/>
          </a:xfrm>
          <a:prstGeom prst="rect">
            <a:avLst/>
          </a:prstGeom>
        </p:spPr>
      </p:pic>
      <p:pic>
        <p:nvPicPr>
          <p:cNvPr id="10" name="Picture 9"/>
          <p:cNvPicPr>
            <a:picLocks noChangeAspect="1"/>
          </p:cNvPicPr>
          <p:nvPr/>
        </p:nvPicPr>
        <p:blipFill>
          <a:blip r:embed="rId5"/>
          <a:stretch>
            <a:fillRect/>
          </a:stretch>
        </p:blipFill>
        <p:spPr>
          <a:xfrm>
            <a:off x="4427983" y="5044595"/>
            <a:ext cx="4467193" cy="1198823"/>
          </a:xfrm>
          <a:prstGeom prst="rect">
            <a:avLst/>
          </a:prstGeom>
        </p:spPr>
      </p:pic>
      <p:sp>
        <p:nvSpPr>
          <p:cNvPr id="11" name="TextBox 10"/>
          <p:cNvSpPr txBox="1"/>
          <p:nvPr/>
        </p:nvSpPr>
        <p:spPr>
          <a:xfrm>
            <a:off x="4878483" y="177146"/>
            <a:ext cx="2695722" cy="1200329"/>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Some of the resources used when teaching about sexual intercourse and making a baby. </a:t>
            </a:r>
            <a:endParaRPr lang="en-GB" dirty="0">
              <a:latin typeface="Maiandra GD" panose="020E0502030308020204" pitchFamily="34" charset="0"/>
            </a:endParaRPr>
          </a:p>
        </p:txBody>
      </p:sp>
      <p:pic>
        <p:nvPicPr>
          <p:cNvPr id="5" name="Picture 4"/>
          <p:cNvPicPr>
            <a:picLocks noChangeAspect="1"/>
          </p:cNvPicPr>
          <p:nvPr/>
        </p:nvPicPr>
        <p:blipFill>
          <a:blip r:embed="rId6"/>
          <a:stretch>
            <a:fillRect/>
          </a:stretch>
        </p:blipFill>
        <p:spPr>
          <a:xfrm>
            <a:off x="179512" y="1604993"/>
            <a:ext cx="4045176" cy="4334773"/>
          </a:xfrm>
          <a:prstGeom prst="rect">
            <a:avLst/>
          </a:prstGeom>
        </p:spPr>
      </p:pic>
      <p:sp>
        <p:nvSpPr>
          <p:cNvPr id="12" name="Title 1"/>
          <p:cNvSpPr txBox="1">
            <a:spLocks/>
          </p:cNvSpPr>
          <p:nvPr/>
        </p:nvSpPr>
        <p:spPr>
          <a:xfrm>
            <a:off x="173832" y="162398"/>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28879510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3264710" y="1335689"/>
            <a:ext cx="4471963" cy="5205333"/>
          </a:xfrm>
          <a:prstGeom prst="rect">
            <a:avLst/>
          </a:prstGeom>
        </p:spPr>
      </p:pic>
      <p:sp>
        <p:nvSpPr>
          <p:cNvPr id="6" name="TextBox 5"/>
          <p:cNvSpPr txBox="1"/>
          <p:nvPr/>
        </p:nvSpPr>
        <p:spPr>
          <a:xfrm>
            <a:off x="323528" y="2132856"/>
            <a:ext cx="2695722" cy="1200329"/>
          </a:xfrm>
          <a:prstGeom prst="rect">
            <a:avLst/>
          </a:prstGeom>
          <a:solidFill>
            <a:schemeClr val="accent1"/>
          </a:solidFill>
          <a:ln w="38100">
            <a:solidFill>
              <a:schemeClr val="accent1">
                <a:lumMod val="60000"/>
                <a:lumOff val="40000"/>
              </a:schemeClr>
            </a:solidFill>
          </a:ln>
        </p:spPr>
        <p:txBody>
          <a:bodyPr wrap="square" rtlCol="0">
            <a:spAutoFit/>
          </a:bodyPr>
          <a:lstStyle/>
          <a:p>
            <a:pPr algn="ctr"/>
            <a:r>
              <a:rPr lang="en-GB" dirty="0" smtClean="0">
                <a:latin typeface="Maiandra GD" panose="020E0502030308020204" pitchFamily="34" charset="0"/>
              </a:rPr>
              <a:t>An inclusive book used when teaching about making a baby and sexual intercourse. </a:t>
            </a:r>
            <a:endParaRPr lang="en-GB" dirty="0">
              <a:latin typeface="Maiandra GD" panose="020E0502030308020204" pitchFamily="34" charset="0"/>
            </a:endParaRPr>
          </a:p>
        </p:txBody>
      </p:sp>
      <p:sp>
        <p:nvSpPr>
          <p:cNvPr id="7" name="Title 1"/>
          <p:cNvSpPr txBox="1">
            <a:spLocks/>
          </p:cNvSpPr>
          <p:nvPr/>
        </p:nvSpPr>
        <p:spPr>
          <a:xfrm>
            <a:off x="297970" y="208423"/>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1917015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79512" y="1034381"/>
            <a:ext cx="8741221" cy="4964391"/>
          </a:xfrm>
          <a:prstGeom prst="rect">
            <a:avLst/>
          </a:prstGeom>
        </p:spPr>
      </p:pic>
      <p:sp>
        <p:nvSpPr>
          <p:cNvPr id="6" name="Title 1"/>
          <p:cNvSpPr>
            <a:spLocks noGrp="1"/>
          </p:cNvSpPr>
          <p:nvPr>
            <p:ph type="title"/>
          </p:nvPr>
        </p:nvSpPr>
        <p:spPr>
          <a:xfrm>
            <a:off x="395536" y="109906"/>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1891599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309560" y="1268760"/>
            <a:ext cx="8524875" cy="4933950"/>
          </a:xfrm>
          <a:prstGeom prst="rect">
            <a:avLst/>
          </a:prstGeom>
        </p:spPr>
      </p:pic>
      <p:sp>
        <p:nvSpPr>
          <p:cNvPr id="6" name="Title 1"/>
          <p:cNvSpPr>
            <a:spLocks noGrp="1"/>
          </p:cNvSpPr>
          <p:nvPr>
            <p:ph type="title"/>
          </p:nvPr>
        </p:nvSpPr>
        <p:spPr>
          <a:xfrm>
            <a:off x="251520" y="151348"/>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39936837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338135" y="1600199"/>
            <a:ext cx="8467725" cy="4972050"/>
          </a:xfrm>
          <a:prstGeom prst="rect">
            <a:avLst/>
          </a:prstGeom>
        </p:spPr>
      </p:pic>
      <p:sp>
        <p:nvSpPr>
          <p:cNvPr id="6" name="Title 1"/>
          <p:cNvSpPr txBox="1">
            <a:spLocks/>
          </p:cNvSpPr>
          <p:nvPr/>
        </p:nvSpPr>
        <p:spPr>
          <a:xfrm>
            <a:off x="331847" y="169435"/>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4105546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395536" y="1268760"/>
            <a:ext cx="8401050" cy="4848225"/>
          </a:xfrm>
          <a:prstGeom prst="rect">
            <a:avLst/>
          </a:prstGeom>
        </p:spPr>
      </p:pic>
      <p:sp>
        <p:nvSpPr>
          <p:cNvPr id="7" name="Title 1"/>
          <p:cNvSpPr>
            <a:spLocks noGrp="1"/>
          </p:cNvSpPr>
          <p:nvPr>
            <p:ph type="title"/>
          </p:nvPr>
        </p:nvSpPr>
        <p:spPr>
          <a:xfrm>
            <a:off x="251520" y="151348"/>
            <a:ext cx="7125113" cy="924475"/>
          </a:xfrm>
        </p:spPr>
        <p:txBody>
          <a:bodyPr/>
          <a:lstStyle/>
          <a:p>
            <a:r>
              <a:rPr lang="en-GB" dirty="0" smtClean="0">
                <a:latin typeface="Maiandra GD" panose="020E0502030308020204" pitchFamily="34" charset="0"/>
              </a:rPr>
              <a:t>Examples of resources </a:t>
            </a:r>
            <a:r>
              <a:rPr lang="en-GB" sz="2000" dirty="0" smtClean="0">
                <a:latin typeface="Maiandra GD" panose="020E0502030308020204" pitchFamily="34" charset="0"/>
              </a:rPr>
              <a:t/>
            </a:r>
            <a:br>
              <a:rPr lang="en-GB" sz="2000" dirty="0" smtClean="0">
                <a:latin typeface="Maiandra GD" panose="020E0502030308020204" pitchFamily="34" charset="0"/>
              </a:rPr>
            </a:br>
            <a:r>
              <a:rPr lang="en-GB" sz="2000" dirty="0" smtClean="0">
                <a:latin typeface="Maiandra GD" panose="020E0502030308020204" pitchFamily="34" charset="0"/>
              </a:rPr>
              <a:t>Year 6 – Puberty and Reproduction  </a:t>
            </a:r>
            <a:endParaRPr lang="en-GB" sz="2000" dirty="0">
              <a:latin typeface="Maiandra GD" panose="020E0502030308020204" pitchFamily="34" charset="0"/>
            </a:endParaRPr>
          </a:p>
        </p:txBody>
      </p:sp>
    </p:spTree>
    <p:extLst>
      <p:ext uri="{BB962C8B-B14F-4D97-AF65-F5344CB8AC3E}">
        <p14:creationId xmlns:p14="http://schemas.microsoft.com/office/powerpoint/2010/main" val="2405643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94974" y="1758793"/>
            <a:ext cx="7992888" cy="3528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827584" y="1340768"/>
            <a:ext cx="7125112" cy="4051437"/>
          </a:xfrm>
        </p:spPr>
        <p:txBody>
          <a:bodyPr>
            <a:normAutofit/>
          </a:bodyPr>
          <a:lstStyle/>
          <a:p>
            <a:r>
              <a:rPr lang="en-GB" dirty="0" smtClean="0">
                <a:latin typeface="Maiandra GD" panose="020E0502030308020204" pitchFamily="34" charset="0"/>
              </a:rPr>
              <a:t>“In </a:t>
            </a:r>
            <a:r>
              <a:rPr lang="en-GB" dirty="0">
                <a:latin typeface="Maiandra GD" panose="020E0502030308020204" pitchFamily="34" charset="0"/>
              </a:rPr>
              <a:t>primary schools, we want the subjects to put in place the key building blocks of healthy, respectful relationships, focusing on family and friendships, in all contexts, including online. This will sit alongside the essential understanding of how to be healthy</a:t>
            </a:r>
            <a:r>
              <a:rPr lang="en-GB" dirty="0" smtClean="0">
                <a:latin typeface="Maiandra GD" panose="020E0502030308020204" pitchFamily="34" charset="0"/>
              </a:rPr>
              <a:t>.” </a:t>
            </a:r>
          </a:p>
          <a:p>
            <a:r>
              <a:rPr lang="en-GB" dirty="0" smtClean="0">
                <a:latin typeface="Maiandra GD" panose="020E0502030308020204" pitchFamily="34" charset="0"/>
              </a:rPr>
              <a:t>“These </a:t>
            </a:r>
            <a:r>
              <a:rPr lang="en-GB" dirty="0">
                <a:latin typeface="Maiandra GD" panose="020E0502030308020204" pitchFamily="34" charset="0"/>
              </a:rPr>
              <a:t>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a:t>
            </a:r>
            <a:r>
              <a:rPr lang="en-GB" dirty="0" smtClean="0">
                <a:latin typeface="Maiandra GD" panose="020E0502030308020204" pitchFamily="34" charset="0"/>
              </a:rPr>
              <a:t>.” </a:t>
            </a:r>
            <a:endParaRPr lang="en-GB" dirty="0">
              <a:latin typeface="Maiandra GD" panose="020E0502030308020204" pitchFamily="34" charset="0"/>
            </a:endParaRPr>
          </a:p>
        </p:txBody>
      </p:sp>
      <p:sp>
        <p:nvSpPr>
          <p:cNvPr id="5" name="Title 1"/>
          <p:cNvSpPr>
            <a:spLocks noGrp="1"/>
          </p:cNvSpPr>
          <p:nvPr>
            <p:ph type="title"/>
          </p:nvPr>
        </p:nvSpPr>
        <p:spPr/>
        <p:txBody>
          <a:bodyPr/>
          <a:lstStyle/>
          <a:p>
            <a:pPr algn="ctr"/>
            <a:r>
              <a:rPr lang="en-GB" dirty="0" err="1" smtClean="0">
                <a:latin typeface="Maiandra GD" panose="020E0502030308020204" pitchFamily="34" charset="0"/>
              </a:rPr>
              <a:t>DfE</a:t>
            </a:r>
            <a:r>
              <a:rPr lang="en-GB" dirty="0" smtClean="0">
                <a:latin typeface="Maiandra GD" panose="020E0502030308020204" pitchFamily="34" charset="0"/>
              </a:rPr>
              <a:t> Secretary of State </a:t>
            </a:r>
            <a:r>
              <a:rPr lang="en-GB" dirty="0" err="1" smtClean="0">
                <a:latin typeface="Maiandra GD" panose="020E0502030308020204" pitchFamily="34" charset="0"/>
              </a:rPr>
              <a:t>Foreward</a:t>
            </a:r>
            <a:endParaRPr lang="en-GB" dirty="0">
              <a:latin typeface="Maiandra GD" panose="020E0502030308020204" pitchFamily="34" charset="0"/>
            </a:endParaRPr>
          </a:p>
        </p:txBody>
      </p:sp>
      <p:pic>
        <p:nvPicPr>
          <p:cNvPr id="6"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74062" y="97654"/>
            <a:ext cx="1166237" cy="1581842"/>
          </a:xfrm>
          <a:prstGeom prst="rect">
            <a:avLst/>
          </a:prstGeom>
        </p:spPr>
      </p:pic>
    </p:spTree>
    <p:extLst>
      <p:ext uri="{BB962C8B-B14F-4D97-AF65-F5344CB8AC3E}">
        <p14:creationId xmlns:p14="http://schemas.microsoft.com/office/powerpoint/2010/main" val="1037401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1484784"/>
            <a:ext cx="8136904" cy="489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774496" y="259360"/>
            <a:ext cx="7125113" cy="924475"/>
          </a:xfrm>
        </p:spPr>
        <p:txBody>
          <a:bodyPr/>
          <a:lstStyle/>
          <a:p>
            <a:pPr algn="ctr"/>
            <a:r>
              <a:rPr lang="en-GB" dirty="0" smtClean="0">
                <a:latin typeface="Maiandra GD" panose="020E0502030308020204" pitchFamily="34" charset="0"/>
              </a:rPr>
              <a:t>Any Questions?</a:t>
            </a:r>
            <a:endParaRPr lang="en-GB" dirty="0">
              <a:latin typeface="Maiandra GD" panose="020E0502030308020204" pitchFamily="34" charset="0"/>
            </a:endParaRPr>
          </a:p>
        </p:txBody>
      </p:sp>
      <p:sp>
        <p:nvSpPr>
          <p:cNvPr id="3" name="Content Placeholder 2"/>
          <p:cNvSpPr>
            <a:spLocks noGrp="1"/>
          </p:cNvSpPr>
          <p:nvPr>
            <p:ph idx="1"/>
          </p:nvPr>
        </p:nvSpPr>
        <p:spPr>
          <a:xfrm>
            <a:off x="539552" y="1916832"/>
            <a:ext cx="7776864" cy="4680520"/>
          </a:xfrm>
        </p:spPr>
        <p:txBody>
          <a:bodyPr>
            <a:normAutofit/>
          </a:bodyPr>
          <a:lstStyle/>
          <a:p>
            <a:pPr marL="0" indent="0">
              <a:buNone/>
            </a:pPr>
            <a:r>
              <a:rPr lang="en-GB" dirty="0" smtClean="0">
                <a:latin typeface="Maiandra GD" panose="020E0502030308020204" pitchFamily="34" charset="0"/>
              </a:rPr>
              <a:t>If </a:t>
            </a:r>
            <a:r>
              <a:rPr lang="en-GB" dirty="0" smtClean="0">
                <a:latin typeface="Maiandra GD" panose="020E0502030308020204" pitchFamily="34" charset="0"/>
              </a:rPr>
              <a:t>you have any questions or concerns, or would like to offer feedback on our RSE and Health Education programme, please get in touch with the Senior Leadership Team or the </a:t>
            </a:r>
            <a:r>
              <a:rPr lang="en-GB" dirty="0" smtClean="0">
                <a:latin typeface="Maiandra GD" panose="020E0502030308020204" pitchFamily="34" charset="0"/>
              </a:rPr>
              <a:t>PSHE Leader, Olivia Hepworth, </a:t>
            </a:r>
            <a:r>
              <a:rPr lang="en-GB" dirty="0" smtClean="0">
                <a:latin typeface="Maiandra GD" panose="020E0502030308020204" pitchFamily="34" charset="0"/>
              </a:rPr>
              <a:t>via their email or through the school’s office via their admin email or telephone number. </a:t>
            </a:r>
          </a:p>
          <a:p>
            <a:pPr marL="0" indent="0">
              <a:buNone/>
            </a:pPr>
            <a:endParaRPr lang="en-GB" dirty="0">
              <a:latin typeface="Maiandra GD" panose="020E0502030308020204" pitchFamily="34" charset="0"/>
            </a:endParaRPr>
          </a:p>
          <a:p>
            <a:pPr marL="0" indent="0">
              <a:buNone/>
            </a:pPr>
            <a:r>
              <a:rPr lang="en-GB" dirty="0">
                <a:latin typeface="Maiandra GD" panose="020E0502030308020204" pitchFamily="34" charset="0"/>
              </a:rPr>
              <a:t>If you would like to discuss the right to withdraw your child </a:t>
            </a:r>
            <a:r>
              <a:rPr lang="en-GB" dirty="0">
                <a:latin typeface="Maiandra GD" panose="020E0502030308020204" pitchFamily="34" charset="0"/>
              </a:rPr>
              <a:t>from the sex education element of our Relationships and Sex education programme of </a:t>
            </a:r>
            <a:r>
              <a:rPr lang="en-GB" dirty="0" smtClean="0">
                <a:latin typeface="Maiandra GD" panose="020E0502030308020204" pitchFamily="34" charset="0"/>
              </a:rPr>
              <a:t>study</a:t>
            </a:r>
            <a:r>
              <a:rPr lang="en-GB" dirty="0">
                <a:latin typeface="Maiandra GD" panose="020E0502030308020204" pitchFamily="34" charset="0"/>
              </a:rPr>
              <a:t> </a:t>
            </a:r>
            <a:r>
              <a:rPr lang="en-GB" dirty="0" smtClean="0">
                <a:latin typeface="Maiandra GD" panose="020E0502030308020204" pitchFamily="34" charset="0"/>
              </a:rPr>
              <a:t>in Year 6</a:t>
            </a:r>
            <a:r>
              <a:rPr lang="en-GB" dirty="0" smtClean="0">
                <a:latin typeface="Maiandra GD" panose="020E0502030308020204" pitchFamily="34" charset="0"/>
              </a:rPr>
              <a:t>, </a:t>
            </a:r>
            <a:r>
              <a:rPr lang="en-GB" dirty="0">
                <a:latin typeface="Maiandra GD" panose="020E0502030308020204" pitchFamily="34" charset="0"/>
              </a:rPr>
              <a:t>please contact </a:t>
            </a:r>
            <a:r>
              <a:rPr lang="en-GB" dirty="0" smtClean="0">
                <a:latin typeface="Maiandra GD" panose="020E0502030308020204" pitchFamily="34" charset="0"/>
              </a:rPr>
              <a:t>Mrs </a:t>
            </a:r>
            <a:r>
              <a:rPr lang="en-GB" dirty="0">
                <a:latin typeface="Maiandra GD" panose="020E0502030308020204" pitchFamily="34" charset="0"/>
              </a:rPr>
              <a:t>Hepworth and </a:t>
            </a:r>
            <a:r>
              <a:rPr lang="en-GB" dirty="0" smtClean="0">
                <a:latin typeface="Maiandra GD" panose="020E0502030308020204" pitchFamily="34" charset="0"/>
              </a:rPr>
              <a:t>Mrs Sayers. </a:t>
            </a:r>
            <a:endParaRPr lang="en-GB" dirty="0">
              <a:latin typeface="Maiandra GD" panose="020E0502030308020204" pitchFamily="34" charset="0"/>
            </a:endParaRPr>
          </a:p>
          <a:p>
            <a:pPr marL="0" indent="0">
              <a:buNone/>
            </a:pPr>
            <a:r>
              <a:rPr lang="en-GB" dirty="0" smtClean="0">
                <a:latin typeface="Maiandra GD" panose="020E0502030308020204" pitchFamily="34" charset="0"/>
              </a:rPr>
              <a:t> </a:t>
            </a:r>
          </a:p>
          <a:p>
            <a:pPr marL="0" indent="0">
              <a:buNone/>
            </a:pPr>
            <a:r>
              <a:rPr lang="en-GB" dirty="0" smtClean="0">
                <a:latin typeface="Maiandra GD" panose="020E0502030308020204" pitchFamily="34" charset="0"/>
                <a:hlinkClick r:id="rId3"/>
              </a:rPr>
              <a:t>o.hepworth@hernejunior.com</a:t>
            </a:r>
            <a:r>
              <a:rPr lang="en-GB" dirty="0" smtClean="0">
                <a:latin typeface="Maiandra GD" panose="020E0502030308020204" pitchFamily="34" charset="0"/>
              </a:rPr>
              <a:t> Mrs Hepworth </a:t>
            </a:r>
            <a:r>
              <a:rPr lang="en-GB" dirty="0" smtClean="0">
                <a:latin typeface="Maiandra GD" panose="020E0502030308020204" pitchFamily="34" charset="0"/>
              </a:rPr>
              <a:t>(Teacher </a:t>
            </a:r>
            <a:r>
              <a:rPr lang="en-GB" dirty="0" smtClean="0">
                <a:latin typeface="Maiandra GD" panose="020E0502030308020204" pitchFamily="34" charset="0"/>
              </a:rPr>
              <a:t>and </a:t>
            </a:r>
            <a:r>
              <a:rPr lang="en-GB" dirty="0" smtClean="0">
                <a:latin typeface="Maiandra GD" panose="020E0502030308020204" pitchFamily="34" charset="0"/>
              </a:rPr>
              <a:t>PSHE </a:t>
            </a:r>
            <a:r>
              <a:rPr lang="en-GB" dirty="0" smtClean="0">
                <a:latin typeface="Maiandra GD" panose="020E0502030308020204" pitchFamily="34" charset="0"/>
              </a:rPr>
              <a:t>Lead)</a:t>
            </a:r>
          </a:p>
          <a:p>
            <a:pPr marL="0" indent="0">
              <a:buNone/>
            </a:pPr>
            <a:r>
              <a:rPr lang="en-GB" dirty="0" smtClean="0">
                <a:latin typeface="Maiandra GD" panose="020E0502030308020204" pitchFamily="34" charset="0"/>
                <a:hlinkClick r:id="rId4"/>
              </a:rPr>
              <a:t>admin@hernejunior.com</a:t>
            </a:r>
            <a:r>
              <a:rPr lang="en-GB" dirty="0" smtClean="0">
                <a:latin typeface="Maiandra GD" panose="020E0502030308020204" pitchFamily="34" charset="0"/>
              </a:rPr>
              <a:t> </a:t>
            </a:r>
            <a:r>
              <a:rPr lang="en-GB" dirty="0" smtClean="0">
                <a:latin typeface="Maiandra GD" panose="020E0502030308020204" pitchFamily="34" charset="0"/>
              </a:rPr>
              <a:t>or 01730 263746 – Admin/School Office</a:t>
            </a:r>
          </a:p>
          <a:p>
            <a:pPr marL="0" indent="0">
              <a:buNone/>
            </a:pPr>
            <a:r>
              <a:rPr lang="en-GB" dirty="0" smtClean="0">
                <a:latin typeface="Maiandra GD" panose="020E0502030308020204" pitchFamily="34" charset="0"/>
                <a:hlinkClick r:id="rId5"/>
              </a:rPr>
              <a:t>s.sayers@hernejunior.com</a:t>
            </a:r>
            <a:r>
              <a:rPr lang="en-GB" dirty="0" smtClean="0">
                <a:latin typeface="Maiandra GD" panose="020E0502030308020204" pitchFamily="34" charset="0"/>
              </a:rPr>
              <a:t>  Mrs Sayers (Head Teacher)</a:t>
            </a:r>
            <a:endParaRPr lang="en-GB" dirty="0" smtClean="0">
              <a:latin typeface="Maiandra GD" panose="020E0502030308020204" pitchFamily="34" charset="0"/>
            </a:endParaRPr>
          </a:p>
          <a:p>
            <a:pPr marL="0" indent="0">
              <a:buNone/>
            </a:pPr>
            <a:endParaRPr lang="en-GB" dirty="0">
              <a:latin typeface="Maiandra GD" panose="020E0502030308020204" pitchFamily="34" charset="0"/>
            </a:endParaRPr>
          </a:p>
          <a:p>
            <a:pPr marL="0" indent="0">
              <a:buNone/>
            </a:pPr>
            <a:endParaRPr lang="en-GB" dirty="0" smtClean="0"/>
          </a:p>
          <a:p>
            <a:pPr marL="0" indent="0">
              <a:buNone/>
            </a:pPr>
            <a:endParaRPr lang="en-GB" dirty="0"/>
          </a:p>
        </p:txBody>
      </p:sp>
      <p:pic>
        <p:nvPicPr>
          <p:cNvPr id="2050" name="Picture 2" descr="Thank you to everyone who supported our quiz night - St George's Childc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75" y="88726"/>
            <a:ext cx="2155784" cy="126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5359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048" y="79820"/>
            <a:ext cx="7125113" cy="924475"/>
          </a:xfrm>
        </p:spPr>
        <p:txBody>
          <a:bodyPr/>
          <a:lstStyle/>
          <a:p>
            <a:r>
              <a:rPr lang="en-GB" dirty="0" smtClean="0">
                <a:latin typeface="Maiandra GD" panose="020E0502030308020204" pitchFamily="34" charset="0"/>
              </a:rPr>
              <a:t>References</a:t>
            </a:r>
            <a:r>
              <a:rPr lang="en-GB" dirty="0" smtClean="0"/>
              <a:t> </a:t>
            </a:r>
            <a:endParaRPr lang="en-GB" dirty="0"/>
          </a:p>
        </p:txBody>
      </p:sp>
      <p:sp>
        <p:nvSpPr>
          <p:cNvPr id="3" name="Content Placeholder 2"/>
          <p:cNvSpPr>
            <a:spLocks noGrp="1"/>
          </p:cNvSpPr>
          <p:nvPr>
            <p:ph idx="1"/>
          </p:nvPr>
        </p:nvSpPr>
        <p:spPr>
          <a:xfrm>
            <a:off x="527528" y="1628800"/>
            <a:ext cx="7125112" cy="4392488"/>
          </a:xfrm>
        </p:spPr>
        <p:txBody>
          <a:bodyPr>
            <a:normAutofit fontScale="62500" lnSpcReduction="20000"/>
          </a:bodyPr>
          <a:lstStyle/>
          <a:p>
            <a:pPr marL="0" indent="0">
              <a:buNone/>
            </a:pPr>
            <a:r>
              <a:rPr lang="en-GB" sz="2000" dirty="0">
                <a:latin typeface="Maiandra GD" panose="020E0502030308020204" pitchFamily="34" charset="0"/>
                <a:hlinkClick r:id="rId3"/>
              </a:rPr>
              <a:t>https://assets.publishing.service.gov.uk/government/uploads/system/uploads/attachment_data/file/908013/Relationships_Education__Relationships_and_Sex_Education__RSE__</a:t>
            </a:r>
            <a:r>
              <a:rPr lang="en-GB" sz="2000" dirty="0" smtClean="0">
                <a:latin typeface="Maiandra GD" panose="020E0502030308020204" pitchFamily="34" charset="0"/>
                <a:hlinkClick r:id="rId3"/>
              </a:rPr>
              <a:t>and_Health_Education.pdf</a:t>
            </a:r>
            <a:r>
              <a:rPr lang="en-GB" sz="2000" dirty="0">
                <a:latin typeface="Maiandra GD" panose="020E0502030308020204" pitchFamily="34" charset="0"/>
              </a:rPr>
              <a:t> </a:t>
            </a:r>
            <a:endParaRPr lang="en-GB" sz="2000" dirty="0" smtClean="0">
              <a:latin typeface="Maiandra GD" panose="020E0502030308020204" pitchFamily="34" charset="0"/>
            </a:endParaRPr>
          </a:p>
          <a:p>
            <a:pPr marL="0" indent="0">
              <a:buNone/>
            </a:pPr>
            <a:r>
              <a:rPr lang="en-GB" sz="2000" i="1" dirty="0" err="1" smtClean="0">
                <a:latin typeface="Maiandra GD" panose="020E0502030308020204" pitchFamily="34" charset="0"/>
              </a:rPr>
              <a:t>DfE</a:t>
            </a:r>
            <a:r>
              <a:rPr lang="en-GB" sz="2000" i="1" dirty="0" smtClean="0">
                <a:latin typeface="Maiandra GD" panose="020E0502030308020204" pitchFamily="34" charset="0"/>
              </a:rPr>
              <a:t> ‘Relationships </a:t>
            </a:r>
            <a:r>
              <a:rPr lang="en-GB" sz="2000" i="1" dirty="0">
                <a:latin typeface="Maiandra GD" panose="020E0502030308020204" pitchFamily="34" charset="0"/>
              </a:rPr>
              <a:t>Education, Relationships and Sex Education (RSE) and Health Education’ (Crown copyright </a:t>
            </a:r>
            <a:r>
              <a:rPr lang="en-GB" sz="2000" i="1" dirty="0" smtClean="0">
                <a:latin typeface="Maiandra GD" panose="020E0502030308020204" pitchFamily="34" charset="0"/>
              </a:rPr>
              <a:t>2019)</a:t>
            </a:r>
          </a:p>
          <a:p>
            <a:pPr marL="0" indent="0">
              <a:buNone/>
            </a:pPr>
            <a:endParaRPr lang="en-GB" sz="2000" i="1" dirty="0" smtClean="0">
              <a:latin typeface="Maiandra GD" panose="020E0502030308020204" pitchFamily="34" charset="0"/>
            </a:endParaRPr>
          </a:p>
          <a:p>
            <a:pPr marL="0" indent="0">
              <a:buNone/>
            </a:pPr>
            <a:r>
              <a:rPr lang="en-GB" sz="2000" i="1" dirty="0">
                <a:latin typeface="Maiandra GD" panose="020E0502030308020204" pitchFamily="34" charset="0"/>
                <a:hlinkClick r:id="rId4"/>
              </a:rPr>
              <a:t>https://</a:t>
            </a:r>
            <a:r>
              <a:rPr lang="en-GB" sz="2000" i="1" dirty="0" smtClean="0">
                <a:latin typeface="Maiandra GD" panose="020E0502030308020204" pitchFamily="34" charset="0"/>
                <a:hlinkClick r:id="rId4"/>
              </a:rPr>
              <a:t>www.fpa.org.uk/system/files/elearning/pdfs/common_v2/Essential%20guide%20for%20teachers.pdf</a:t>
            </a:r>
            <a:r>
              <a:rPr lang="en-GB" sz="2000" i="1" dirty="0" smtClean="0">
                <a:latin typeface="Maiandra GD" panose="020E0502030308020204" pitchFamily="34" charset="0"/>
              </a:rPr>
              <a:t> </a:t>
            </a:r>
          </a:p>
          <a:p>
            <a:pPr marL="0" indent="0">
              <a:buNone/>
            </a:pPr>
            <a:r>
              <a:rPr lang="en-GB" sz="2000" i="1" dirty="0" smtClean="0">
                <a:latin typeface="Maiandra GD" panose="020E0502030308020204" pitchFamily="34" charset="0"/>
              </a:rPr>
              <a:t>(FPA - Yasmine and Tom, Essential Guide for Teachers, 2021) </a:t>
            </a:r>
          </a:p>
          <a:p>
            <a:pPr marL="0" indent="0">
              <a:buNone/>
            </a:pPr>
            <a:endParaRPr lang="en-GB" sz="2000" i="1" dirty="0">
              <a:latin typeface="Maiandra GD" panose="020E0502030308020204" pitchFamily="34" charset="0"/>
            </a:endParaRPr>
          </a:p>
          <a:p>
            <a:pPr marL="0" indent="0">
              <a:buNone/>
            </a:pPr>
            <a:r>
              <a:rPr lang="en-GB" sz="2000" i="1" dirty="0">
                <a:latin typeface="Maiandra GD" panose="020E0502030308020204" pitchFamily="34" charset="0"/>
                <a:hlinkClick r:id="rId5"/>
              </a:rPr>
              <a:t>https://www.herne.hants.sch.uk/_</a:t>
            </a:r>
            <a:r>
              <a:rPr lang="en-GB" sz="2000" i="1" dirty="0" smtClean="0">
                <a:latin typeface="Maiandra GD" panose="020E0502030308020204" pitchFamily="34" charset="0"/>
                <a:hlinkClick r:id="rId5"/>
              </a:rPr>
              <a:t>site/data/files/documents/FA23803339473C417D1D3504F978F8D9.pdf</a:t>
            </a:r>
            <a:endParaRPr lang="en-GB" sz="2000" i="1" dirty="0" smtClean="0">
              <a:latin typeface="Maiandra GD" panose="020E0502030308020204" pitchFamily="34" charset="0"/>
            </a:endParaRPr>
          </a:p>
          <a:p>
            <a:pPr marL="0" indent="0">
              <a:buNone/>
            </a:pPr>
            <a:r>
              <a:rPr lang="en-GB" sz="2000" i="1" dirty="0" smtClean="0">
                <a:latin typeface="Maiandra GD" panose="020E0502030308020204" pitchFamily="34" charset="0"/>
              </a:rPr>
              <a:t>(Herne’s RSE &amp; Health Education Policy - Herne </a:t>
            </a:r>
            <a:r>
              <a:rPr lang="en-GB" sz="2000" i="1" dirty="0">
                <a:latin typeface="Maiandra GD" panose="020E0502030308020204" pitchFamily="34" charset="0"/>
              </a:rPr>
              <a:t>Junior School </a:t>
            </a:r>
            <a:r>
              <a:rPr lang="en-GB" sz="2000" i="1" dirty="0" smtClean="0">
                <a:latin typeface="Maiandra GD" panose="020E0502030308020204" pitchFamily="34" charset="0"/>
              </a:rPr>
              <a:t>Website</a:t>
            </a:r>
            <a:r>
              <a:rPr lang="en-GB" sz="2000" i="1" dirty="0">
                <a:latin typeface="Maiandra GD" panose="020E0502030308020204" pitchFamily="34" charset="0"/>
              </a:rPr>
              <a:t> </a:t>
            </a:r>
            <a:r>
              <a:rPr lang="en-GB" sz="2000" i="1" dirty="0" smtClean="0">
                <a:latin typeface="Maiandra GD" panose="020E0502030308020204" pitchFamily="34" charset="0"/>
              </a:rPr>
              <a:t>2021) </a:t>
            </a:r>
          </a:p>
          <a:p>
            <a:pPr marL="0" indent="0">
              <a:buNone/>
            </a:pPr>
            <a:endParaRPr lang="en-GB" sz="2000" i="1" dirty="0">
              <a:latin typeface="Maiandra GD" panose="020E0502030308020204" pitchFamily="34" charset="0"/>
            </a:endParaRPr>
          </a:p>
          <a:p>
            <a:pPr marL="0" indent="0">
              <a:buNone/>
            </a:pPr>
            <a:r>
              <a:rPr lang="en-GB" sz="2000" i="1" dirty="0">
                <a:latin typeface="Maiandra GD" panose="020E0502030308020204" pitchFamily="34" charset="0"/>
                <a:hlinkClick r:id="rId6"/>
              </a:rPr>
              <a:t>https://www.pshe-association.org.uk/system/files/SRE%20for%20the%2021st%20Century%20-%</a:t>
            </a:r>
            <a:r>
              <a:rPr lang="en-GB" sz="2000" i="1" dirty="0" smtClean="0">
                <a:latin typeface="Maiandra GD" panose="020E0502030308020204" pitchFamily="34" charset="0"/>
                <a:hlinkClick r:id="rId6"/>
              </a:rPr>
              <a:t>20FINAL.pdf.pdf</a:t>
            </a:r>
            <a:r>
              <a:rPr lang="en-GB" sz="2000" i="1" dirty="0" smtClean="0">
                <a:latin typeface="Maiandra GD" panose="020E0502030308020204" pitchFamily="34" charset="0"/>
              </a:rPr>
              <a:t> </a:t>
            </a:r>
          </a:p>
          <a:p>
            <a:pPr marL="0" indent="0">
              <a:buNone/>
            </a:pPr>
            <a:r>
              <a:rPr lang="en-GB" sz="2000" i="1" dirty="0" smtClean="0">
                <a:latin typeface="Maiandra GD" panose="020E0502030308020204" pitchFamily="34" charset="0"/>
              </a:rPr>
              <a:t>(</a:t>
            </a:r>
            <a:r>
              <a:rPr lang="en-GB" sz="2000" dirty="0">
                <a:latin typeface="Maiandra GD" panose="020E0502030308020204" pitchFamily="34" charset="0"/>
              </a:rPr>
              <a:t>Sex and relationships education (SRE) for the 21st </a:t>
            </a:r>
            <a:r>
              <a:rPr lang="en-GB" sz="2000" dirty="0" smtClean="0">
                <a:latin typeface="Maiandra GD" panose="020E0502030308020204" pitchFamily="34" charset="0"/>
              </a:rPr>
              <a:t>century – Brook, PSHE Association and Sex Education Forum)</a:t>
            </a:r>
          </a:p>
          <a:p>
            <a:pPr marL="0" indent="0">
              <a:buNone/>
            </a:pPr>
            <a:endParaRPr lang="en-GB" sz="2000" i="1" dirty="0">
              <a:latin typeface="Maiandra GD" panose="020E0502030308020204" pitchFamily="34" charset="0"/>
            </a:endParaRPr>
          </a:p>
          <a:p>
            <a:pPr marL="0" indent="0">
              <a:buNone/>
            </a:pPr>
            <a:endParaRPr lang="en-GB" sz="1400" i="1" dirty="0" smtClean="0"/>
          </a:p>
          <a:p>
            <a:pPr marL="0" indent="0">
              <a:buNone/>
            </a:pPr>
            <a:endParaRPr lang="en-GB" sz="1400" i="1" dirty="0"/>
          </a:p>
          <a:p>
            <a:pPr marL="0" indent="0">
              <a:buNone/>
            </a:pPr>
            <a:endParaRPr lang="en-GB" sz="1400" i="1" dirty="0"/>
          </a:p>
          <a:p>
            <a:pPr marL="0" indent="0">
              <a:buNone/>
            </a:pPr>
            <a:endParaRPr lang="en-GB" sz="1400" i="1" dirty="0"/>
          </a:p>
        </p:txBody>
      </p:sp>
      <p:pic>
        <p:nvPicPr>
          <p:cNvPr id="4" name="Picture 3"/>
          <p:cNvPicPr>
            <a:picLocks noChangeAspect="1"/>
          </p:cNvPicPr>
          <p:nvPr/>
        </p:nvPicPr>
        <p:blipFill>
          <a:blip r:embed="rId7"/>
          <a:stretch>
            <a:fillRect/>
          </a:stretch>
        </p:blipFill>
        <p:spPr>
          <a:xfrm>
            <a:off x="7770480" y="1426561"/>
            <a:ext cx="1166237" cy="1581842"/>
          </a:xfrm>
          <a:prstGeom prst="rect">
            <a:avLst/>
          </a:prstGeom>
        </p:spPr>
      </p:pic>
      <p:pic>
        <p:nvPicPr>
          <p:cNvPr id="5" name="Picture 4"/>
          <p:cNvPicPr>
            <a:picLocks noChangeAspect="1"/>
          </p:cNvPicPr>
          <p:nvPr/>
        </p:nvPicPr>
        <p:blipFill>
          <a:blip r:embed="rId8"/>
          <a:stretch>
            <a:fillRect/>
          </a:stretch>
        </p:blipFill>
        <p:spPr>
          <a:xfrm>
            <a:off x="7693516" y="3212976"/>
            <a:ext cx="1320164" cy="877731"/>
          </a:xfrm>
          <a:prstGeom prst="rect">
            <a:avLst/>
          </a:prstGeom>
        </p:spPr>
      </p:pic>
      <p:pic>
        <p:nvPicPr>
          <p:cNvPr id="6" name="Picture 5" descr="http://www.herne.hants.sch.uk/_site/images/design/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3599" y="129617"/>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stretch>
            <a:fillRect/>
          </a:stretch>
        </p:blipFill>
        <p:spPr>
          <a:xfrm>
            <a:off x="7765585" y="4262045"/>
            <a:ext cx="1171132" cy="1584176"/>
          </a:xfrm>
          <a:prstGeom prst="rect">
            <a:avLst/>
          </a:prstGeom>
        </p:spPr>
      </p:pic>
      <p:pic>
        <p:nvPicPr>
          <p:cNvPr id="8" name="Picture 7"/>
          <p:cNvPicPr>
            <a:picLocks noChangeAspect="1"/>
          </p:cNvPicPr>
          <p:nvPr/>
        </p:nvPicPr>
        <p:blipFill>
          <a:blip r:embed="rId11"/>
          <a:stretch>
            <a:fillRect/>
          </a:stretch>
        </p:blipFill>
        <p:spPr>
          <a:xfrm>
            <a:off x="4468341" y="5446295"/>
            <a:ext cx="1938344" cy="1293999"/>
          </a:xfrm>
          <a:prstGeom prst="rect">
            <a:avLst/>
          </a:prstGeom>
        </p:spPr>
      </p:pic>
      <p:pic>
        <p:nvPicPr>
          <p:cNvPr id="9" name="Picture 8"/>
          <p:cNvPicPr>
            <a:picLocks noChangeAspect="1"/>
          </p:cNvPicPr>
          <p:nvPr/>
        </p:nvPicPr>
        <p:blipFill>
          <a:blip r:embed="rId12"/>
          <a:stretch>
            <a:fillRect/>
          </a:stretch>
        </p:blipFill>
        <p:spPr>
          <a:xfrm>
            <a:off x="6894047" y="5932653"/>
            <a:ext cx="1743075" cy="752475"/>
          </a:xfrm>
          <a:prstGeom prst="rect">
            <a:avLst/>
          </a:prstGeom>
        </p:spPr>
      </p:pic>
      <p:pic>
        <p:nvPicPr>
          <p:cNvPr id="10" name="Picture 9"/>
          <p:cNvPicPr>
            <a:picLocks noChangeAspect="1"/>
          </p:cNvPicPr>
          <p:nvPr/>
        </p:nvPicPr>
        <p:blipFill>
          <a:blip r:embed="rId13"/>
          <a:stretch>
            <a:fillRect/>
          </a:stretch>
        </p:blipFill>
        <p:spPr>
          <a:xfrm>
            <a:off x="394803" y="5699881"/>
            <a:ext cx="3940813" cy="786829"/>
          </a:xfrm>
          <a:prstGeom prst="rect">
            <a:avLst/>
          </a:prstGeom>
        </p:spPr>
      </p:pic>
    </p:spTree>
    <p:extLst>
      <p:ext uri="{BB962C8B-B14F-4D97-AF65-F5344CB8AC3E}">
        <p14:creationId xmlns:p14="http://schemas.microsoft.com/office/powerpoint/2010/main" val="21793051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87655" y="1772816"/>
            <a:ext cx="8504825" cy="4761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395536" y="1844824"/>
            <a:ext cx="8496944" cy="4195453"/>
          </a:xfrm>
        </p:spPr>
        <p:txBody>
          <a:bodyPr>
            <a:normAutofit fontScale="32500" lnSpcReduction="20000"/>
          </a:bodyPr>
          <a:lstStyle/>
          <a:p>
            <a:pPr>
              <a:lnSpc>
                <a:spcPct val="170000"/>
              </a:lnSpc>
              <a:spcBef>
                <a:spcPts val="600"/>
              </a:spcBef>
            </a:pPr>
            <a:r>
              <a:rPr lang="en-GB" sz="4800" dirty="0" smtClean="0">
                <a:latin typeface="+mj-lt"/>
              </a:rPr>
              <a:t>“The </a:t>
            </a:r>
            <a:r>
              <a:rPr lang="en-GB" sz="4800" dirty="0">
                <a:latin typeface="+mj-lt"/>
              </a:rPr>
              <a:t>content set out in this guidance </a:t>
            </a:r>
            <a:r>
              <a:rPr lang="en-GB" sz="4800" b="1" u="sng" dirty="0">
                <a:latin typeface="+mj-lt"/>
              </a:rPr>
              <a:t>covers everything that primary schools should teach about relationships and health, including puberty. </a:t>
            </a:r>
            <a:r>
              <a:rPr lang="en-GB" sz="4800" dirty="0">
                <a:latin typeface="+mj-lt"/>
              </a:rPr>
              <a:t>The national curriculum for science also includes subject content in related areas, such as the main external body parts, the human body as it grows from birth to old age (</a:t>
            </a:r>
            <a:r>
              <a:rPr lang="en-GB" sz="4800" b="1" u="sng" dirty="0">
                <a:latin typeface="+mj-lt"/>
              </a:rPr>
              <a:t>including puberty</a:t>
            </a:r>
            <a:r>
              <a:rPr lang="en-GB" sz="4800" dirty="0">
                <a:latin typeface="+mj-lt"/>
              </a:rPr>
              <a:t>) and </a:t>
            </a:r>
            <a:r>
              <a:rPr lang="en-GB" sz="4800" b="1" u="sng" dirty="0">
                <a:latin typeface="+mj-lt"/>
              </a:rPr>
              <a:t>reproduction in some plants and animals</a:t>
            </a:r>
            <a:r>
              <a:rPr lang="en-GB" sz="4800" dirty="0">
                <a:latin typeface="+mj-lt"/>
              </a:rPr>
              <a:t>. </a:t>
            </a:r>
            <a:r>
              <a:rPr lang="en-GB" sz="4800" b="1" dirty="0">
                <a:latin typeface="+mj-lt"/>
              </a:rPr>
              <a:t>It will be </a:t>
            </a:r>
            <a:r>
              <a:rPr lang="en-GB" sz="4800" b="1" u="sng" dirty="0">
                <a:latin typeface="+mj-lt"/>
              </a:rPr>
              <a:t>for primary schools to determine whether they need to cover any additional content on sex education </a:t>
            </a:r>
            <a:r>
              <a:rPr lang="en-GB" sz="4800" dirty="0">
                <a:latin typeface="+mj-lt"/>
              </a:rPr>
              <a:t>to meet the needs of their pupils. </a:t>
            </a:r>
            <a:r>
              <a:rPr lang="en-GB" sz="4800" b="1" dirty="0">
                <a:latin typeface="+mj-lt"/>
              </a:rPr>
              <a:t>Many primary schools already choose to teach some aspects of sex education and will continue to do so, </a:t>
            </a:r>
            <a:r>
              <a:rPr lang="en-GB" sz="4800" dirty="0">
                <a:latin typeface="+mj-lt"/>
              </a:rPr>
              <a:t>although it is not a requirement</a:t>
            </a:r>
            <a:r>
              <a:rPr lang="en-GB" sz="4800" dirty="0" smtClean="0">
                <a:latin typeface="+mj-lt"/>
              </a:rPr>
              <a:t>.”</a:t>
            </a:r>
            <a:endParaRPr lang="en-GB" sz="4800" dirty="0">
              <a:latin typeface="+mj-lt"/>
            </a:endParaRPr>
          </a:p>
          <a:p>
            <a:pPr>
              <a:lnSpc>
                <a:spcPct val="170000"/>
              </a:lnSpc>
              <a:spcBef>
                <a:spcPts val="600"/>
              </a:spcBef>
            </a:pPr>
            <a:endParaRPr lang="en-GB" sz="4800" dirty="0"/>
          </a:p>
          <a:p>
            <a:endParaRPr lang="en-GB" dirty="0"/>
          </a:p>
        </p:txBody>
      </p:sp>
      <p:pic>
        <p:nvPicPr>
          <p:cNvPr id="6"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88997" y="146693"/>
            <a:ext cx="1170533" cy="1579001"/>
          </a:xfrm>
          <a:prstGeom prst="rect">
            <a:avLst/>
          </a:prstGeom>
        </p:spPr>
      </p:pic>
      <p:sp>
        <p:nvSpPr>
          <p:cNvPr id="8" name="Title 1"/>
          <p:cNvSpPr>
            <a:spLocks noGrp="1"/>
          </p:cNvSpPr>
          <p:nvPr>
            <p:ph type="title"/>
          </p:nvPr>
        </p:nvSpPr>
        <p:spPr>
          <a:xfrm>
            <a:off x="1081451" y="624950"/>
            <a:ext cx="7125113" cy="924475"/>
          </a:xfrm>
        </p:spPr>
        <p:txBody>
          <a:bodyPr/>
          <a:lstStyle/>
          <a:p>
            <a:pPr algn="ctr"/>
            <a:r>
              <a:rPr lang="en-GB" sz="2400" b="1" u="sng" dirty="0" smtClean="0">
                <a:latin typeface="Maiandra GD" panose="020E0502030308020204" pitchFamily="34" charset="0"/>
              </a:rPr>
              <a:t>Department for Education’s (</a:t>
            </a:r>
            <a:r>
              <a:rPr lang="en-GB" sz="2400" b="1" u="sng" dirty="0" err="1" smtClean="0">
                <a:latin typeface="Maiandra GD" panose="020E0502030308020204" pitchFamily="34" charset="0"/>
              </a:rPr>
              <a:t>DfE</a:t>
            </a:r>
            <a:r>
              <a:rPr lang="en-GB" sz="2400" b="1" u="sng" dirty="0" smtClean="0">
                <a:latin typeface="Maiandra GD" panose="020E0502030308020204" pitchFamily="34" charset="0"/>
              </a:rPr>
              <a:t>) Guidance on Relationships Education </a:t>
            </a:r>
            <a:r>
              <a:rPr lang="en-GB" sz="2400" b="1" u="sng" dirty="0">
                <a:latin typeface="Maiandra GD" panose="020E0502030308020204" pitchFamily="34" charset="0"/>
              </a:rPr>
              <a:t>and </a:t>
            </a:r>
            <a:r>
              <a:rPr lang="en-GB" sz="2400" b="1" u="sng" dirty="0" smtClean="0">
                <a:latin typeface="Maiandra GD" panose="020E0502030308020204" pitchFamily="34" charset="0"/>
              </a:rPr>
              <a:t>Sex </a:t>
            </a:r>
            <a:r>
              <a:rPr lang="en-GB" sz="2400" b="1" u="sng" dirty="0">
                <a:latin typeface="Maiandra GD" panose="020E0502030308020204" pitchFamily="34" charset="0"/>
              </a:rPr>
              <a:t>E</a:t>
            </a:r>
            <a:r>
              <a:rPr lang="en-GB" sz="2400" b="1" u="sng" dirty="0" smtClean="0">
                <a:latin typeface="Maiandra GD" panose="020E0502030308020204" pitchFamily="34" charset="0"/>
              </a:rPr>
              <a:t>ducation </a:t>
            </a:r>
            <a:r>
              <a:rPr lang="en-GB" sz="2400" b="1" u="sng" dirty="0">
                <a:latin typeface="Maiandra GD" panose="020E0502030308020204" pitchFamily="34" charset="0"/>
              </a:rPr>
              <a:t>(RSE) and </a:t>
            </a:r>
            <a:r>
              <a:rPr lang="en-GB" sz="2400" b="1" u="sng" dirty="0" smtClean="0">
                <a:latin typeface="Maiandra GD" panose="020E0502030308020204" pitchFamily="34" charset="0"/>
              </a:rPr>
              <a:t>Health </a:t>
            </a:r>
            <a:r>
              <a:rPr lang="en-GB" sz="2400" b="1" u="sng" dirty="0">
                <a:latin typeface="Maiandra GD" panose="020E0502030308020204" pitchFamily="34" charset="0"/>
              </a:rPr>
              <a:t>E</a:t>
            </a:r>
            <a:r>
              <a:rPr lang="en-GB" sz="2400" b="1" u="sng" dirty="0" smtClean="0">
                <a:latin typeface="Maiandra GD" panose="020E0502030308020204" pitchFamily="34" charset="0"/>
              </a:rPr>
              <a:t>ducation</a:t>
            </a:r>
            <a:r>
              <a:rPr lang="en-GB" b="1" dirty="0">
                <a:latin typeface="Maiandra GD" panose="020E0502030308020204" pitchFamily="34" charset="0"/>
              </a:rPr>
              <a:t/>
            </a:r>
            <a:br>
              <a:rPr lang="en-GB" b="1" dirty="0">
                <a:latin typeface="Maiandra GD" panose="020E0502030308020204" pitchFamily="34" charset="0"/>
              </a:rPr>
            </a:br>
            <a:endParaRPr lang="en-GB" dirty="0">
              <a:latin typeface="Maiandra GD" panose="020E0502030308020204" pitchFamily="34" charset="0"/>
            </a:endParaRPr>
          </a:p>
        </p:txBody>
      </p:sp>
    </p:spTree>
    <p:extLst>
      <p:ext uri="{BB962C8B-B14F-4D97-AF65-F5344CB8AC3E}">
        <p14:creationId xmlns:p14="http://schemas.microsoft.com/office/powerpoint/2010/main" val="21679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99592" y="1740293"/>
            <a:ext cx="7920880" cy="5001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1043608" y="1740293"/>
            <a:ext cx="7125112" cy="4680520"/>
          </a:xfrm>
        </p:spPr>
        <p:txBody>
          <a:bodyPr>
            <a:normAutofit fontScale="92500" lnSpcReduction="20000"/>
          </a:bodyPr>
          <a:lstStyle/>
          <a:p>
            <a:pPr>
              <a:lnSpc>
                <a:spcPct val="170000"/>
              </a:lnSpc>
              <a:spcBef>
                <a:spcPts val="600"/>
              </a:spcBef>
            </a:pPr>
            <a:r>
              <a:rPr lang="en-GB" dirty="0"/>
              <a:t>“It is important that the transition phase before moving to secondary school supports pupils’ ongoing emotional and physical development effectively. </a:t>
            </a:r>
            <a:r>
              <a:rPr lang="en-GB" b="1" u="sng" dirty="0"/>
              <a:t>The department continues to recommend therefore that all primary schools should have a sex education programme tailored to the age and the physical and emotional maturity of the pupils. </a:t>
            </a:r>
            <a:r>
              <a:rPr lang="en-GB" dirty="0"/>
              <a:t>It should ensure that </a:t>
            </a:r>
            <a:r>
              <a:rPr lang="en-GB" b="1" u="sng" dirty="0"/>
              <a:t>both boys and girls are prepared for the changes that adolescence brings</a:t>
            </a:r>
            <a:r>
              <a:rPr lang="en-GB" dirty="0"/>
              <a:t> and – drawing on knowledge of the human life cycle set out in the national curriculum for science - </a:t>
            </a:r>
            <a:r>
              <a:rPr lang="en-GB" b="1" u="sng" dirty="0"/>
              <a:t>how a baby is conceived and born.”</a:t>
            </a:r>
          </a:p>
          <a:p>
            <a:endParaRPr lang="en-GB" dirty="0"/>
          </a:p>
        </p:txBody>
      </p:sp>
      <p:pic>
        <p:nvPicPr>
          <p:cNvPr id="6"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7936" y="6317704"/>
            <a:ext cx="8496944" cy="369332"/>
          </a:xfrm>
          <a:prstGeom prst="rect">
            <a:avLst/>
          </a:prstGeom>
          <a:noFill/>
        </p:spPr>
        <p:txBody>
          <a:bodyPr wrap="square" rtlCol="0">
            <a:spAutoFit/>
          </a:bodyPr>
          <a:lstStyle/>
          <a:p>
            <a:pPr algn="ctr"/>
            <a:r>
              <a:rPr lang="en-GB" i="1" dirty="0" smtClean="0">
                <a:latin typeface="Maiandra GD" panose="020E0502030308020204" pitchFamily="34" charset="0"/>
              </a:rPr>
              <a:t>Sex Education at Herne is taught in Year 6 </a:t>
            </a:r>
            <a:endParaRPr lang="en-GB" i="1" dirty="0">
              <a:latin typeface="Maiandra GD" panose="020E0502030308020204" pitchFamily="34" charset="0"/>
            </a:endParaRPr>
          </a:p>
        </p:txBody>
      </p:sp>
      <p:pic>
        <p:nvPicPr>
          <p:cNvPr id="9" name="Picture 8"/>
          <p:cNvPicPr>
            <a:picLocks noChangeAspect="1"/>
          </p:cNvPicPr>
          <p:nvPr/>
        </p:nvPicPr>
        <p:blipFill>
          <a:blip r:embed="rId4"/>
          <a:stretch>
            <a:fillRect/>
          </a:stretch>
        </p:blipFill>
        <p:spPr>
          <a:xfrm>
            <a:off x="172457" y="158451"/>
            <a:ext cx="1114221" cy="1511290"/>
          </a:xfrm>
          <a:prstGeom prst="rect">
            <a:avLst/>
          </a:prstGeom>
        </p:spPr>
      </p:pic>
      <p:sp>
        <p:nvSpPr>
          <p:cNvPr id="10" name="Title 1"/>
          <p:cNvSpPr>
            <a:spLocks noGrp="1"/>
          </p:cNvSpPr>
          <p:nvPr>
            <p:ph type="title"/>
          </p:nvPr>
        </p:nvSpPr>
        <p:spPr>
          <a:xfrm>
            <a:off x="1137426" y="606881"/>
            <a:ext cx="7125113" cy="924475"/>
          </a:xfrm>
        </p:spPr>
        <p:txBody>
          <a:bodyPr/>
          <a:lstStyle/>
          <a:p>
            <a:pPr algn="ctr"/>
            <a:r>
              <a:rPr lang="en-GB" sz="2400" b="1" u="sng" dirty="0" smtClean="0">
                <a:latin typeface="Maiandra GD" panose="020E0502030308020204" pitchFamily="34" charset="0"/>
              </a:rPr>
              <a:t>Department for Education’s (</a:t>
            </a:r>
            <a:r>
              <a:rPr lang="en-GB" sz="2400" b="1" u="sng" dirty="0" err="1" smtClean="0">
                <a:latin typeface="Maiandra GD" panose="020E0502030308020204" pitchFamily="34" charset="0"/>
              </a:rPr>
              <a:t>DfE</a:t>
            </a:r>
            <a:r>
              <a:rPr lang="en-GB" sz="2400" b="1" u="sng" dirty="0" smtClean="0">
                <a:latin typeface="Maiandra GD" panose="020E0502030308020204" pitchFamily="34" charset="0"/>
              </a:rPr>
              <a:t>) Guidance on Relationships Education </a:t>
            </a:r>
            <a:r>
              <a:rPr lang="en-GB" sz="2400" b="1" u="sng" dirty="0">
                <a:latin typeface="Maiandra GD" panose="020E0502030308020204" pitchFamily="34" charset="0"/>
              </a:rPr>
              <a:t>and </a:t>
            </a:r>
            <a:r>
              <a:rPr lang="en-GB" sz="2400" b="1" u="sng" dirty="0" smtClean="0">
                <a:latin typeface="Maiandra GD" panose="020E0502030308020204" pitchFamily="34" charset="0"/>
              </a:rPr>
              <a:t>Sex </a:t>
            </a:r>
            <a:r>
              <a:rPr lang="en-GB" sz="2400" b="1" u="sng" dirty="0">
                <a:latin typeface="Maiandra GD" panose="020E0502030308020204" pitchFamily="34" charset="0"/>
              </a:rPr>
              <a:t>E</a:t>
            </a:r>
            <a:r>
              <a:rPr lang="en-GB" sz="2400" b="1" u="sng" dirty="0" smtClean="0">
                <a:latin typeface="Maiandra GD" panose="020E0502030308020204" pitchFamily="34" charset="0"/>
              </a:rPr>
              <a:t>ducation </a:t>
            </a:r>
            <a:r>
              <a:rPr lang="en-GB" sz="2400" b="1" u="sng" dirty="0">
                <a:latin typeface="Maiandra GD" panose="020E0502030308020204" pitchFamily="34" charset="0"/>
              </a:rPr>
              <a:t>(RSE) and </a:t>
            </a:r>
            <a:r>
              <a:rPr lang="en-GB" sz="2400" b="1" u="sng" dirty="0" smtClean="0">
                <a:latin typeface="Maiandra GD" panose="020E0502030308020204" pitchFamily="34" charset="0"/>
              </a:rPr>
              <a:t>Health </a:t>
            </a:r>
            <a:r>
              <a:rPr lang="en-GB" sz="2400" b="1" u="sng" dirty="0">
                <a:latin typeface="Maiandra GD" panose="020E0502030308020204" pitchFamily="34" charset="0"/>
              </a:rPr>
              <a:t>E</a:t>
            </a:r>
            <a:r>
              <a:rPr lang="en-GB" sz="2400" b="1" u="sng" dirty="0" smtClean="0">
                <a:latin typeface="Maiandra GD" panose="020E0502030308020204" pitchFamily="34" charset="0"/>
              </a:rPr>
              <a:t>ducation</a:t>
            </a:r>
            <a:r>
              <a:rPr lang="en-GB" b="1" dirty="0">
                <a:latin typeface="Maiandra GD" panose="020E0502030308020204" pitchFamily="34" charset="0"/>
              </a:rPr>
              <a:t/>
            </a:r>
            <a:br>
              <a:rPr lang="en-GB" b="1" dirty="0">
                <a:latin typeface="Maiandra GD" panose="020E0502030308020204" pitchFamily="34" charset="0"/>
              </a:rPr>
            </a:br>
            <a:endParaRPr lang="en-GB" dirty="0">
              <a:latin typeface="Maiandra GD" panose="020E0502030308020204" pitchFamily="34" charset="0"/>
            </a:endParaRPr>
          </a:p>
        </p:txBody>
      </p:sp>
    </p:spTree>
    <p:extLst>
      <p:ext uri="{BB962C8B-B14F-4D97-AF65-F5344CB8AC3E}">
        <p14:creationId xmlns:p14="http://schemas.microsoft.com/office/powerpoint/2010/main" val="3750430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1560" y="1700807"/>
            <a:ext cx="7848872" cy="498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746161" y="1412776"/>
            <a:ext cx="7529202" cy="4915583"/>
          </a:xfrm>
        </p:spPr>
        <p:txBody>
          <a:bodyPr>
            <a:normAutofit/>
          </a:bodyPr>
          <a:lstStyle/>
          <a:p>
            <a:pPr marL="0" indent="0">
              <a:buNone/>
            </a:pPr>
            <a:endParaRPr lang="en-GB" dirty="0" smtClean="0"/>
          </a:p>
          <a:p>
            <a:pPr marL="0" indent="0">
              <a:buNone/>
            </a:pPr>
            <a:r>
              <a:rPr lang="en-GB" dirty="0"/>
              <a:t>“Primary age pupils will often ask their teachers or other adults questions pertaining to sex and sexuality which go beyond what is set out in Relationships Education…</a:t>
            </a:r>
            <a:r>
              <a:rPr lang="en-GB" b="1" u="sng" dirty="0"/>
              <a:t>Given ease of access to the internet, children whose questions go unanswered may turn to inappropriate sources of information.”</a:t>
            </a:r>
          </a:p>
          <a:p>
            <a:pPr marL="0" indent="0">
              <a:buNone/>
            </a:pPr>
            <a:endParaRPr lang="en-GB" dirty="0"/>
          </a:p>
          <a:p>
            <a:pPr marL="0" indent="0">
              <a:buNone/>
            </a:pPr>
            <a:r>
              <a:rPr lang="en-GB" dirty="0" smtClean="0"/>
              <a:t>“</a:t>
            </a:r>
            <a:r>
              <a:rPr lang="en-GB" b="1" u="sng" dirty="0" smtClean="0"/>
              <a:t>Effective </a:t>
            </a:r>
            <a:r>
              <a:rPr lang="en-GB" b="1" u="sng" dirty="0"/>
              <a:t>RSE does not encourage early sexual experimentation. </a:t>
            </a:r>
            <a:r>
              <a:rPr lang="en-GB" dirty="0"/>
              <a:t>It should teach young people to understand human sexuality and to respect themselves and others. It enables young people to mature, build their confidence and self-esteem and understand the reasons for delaying sexual activity. </a:t>
            </a:r>
            <a:r>
              <a:rPr lang="en-GB" b="1" u="sng" dirty="0"/>
              <a:t>Effective RSE also supports people, throughout life, to develop safe, fulfilling and healthy sexual relationships, at the appropriate time</a:t>
            </a:r>
            <a:r>
              <a:rPr lang="en-GB" b="1" u="sng" dirty="0" smtClean="0"/>
              <a:t>.” </a:t>
            </a:r>
            <a:endParaRPr lang="en-GB" b="1" u="sng" dirty="0"/>
          </a:p>
        </p:txBody>
      </p:sp>
      <p:pic>
        <p:nvPicPr>
          <p:cNvPr id="5" name="Picture 2" descr="http://www.herne.hants.sch.uk/_site/images/design/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078242" y="704275"/>
            <a:ext cx="7125113" cy="9244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2400" b="1" u="sng" dirty="0" smtClean="0">
                <a:latin typeface="Maiandra GD" panose="020E0502030308020204" pitchFamily="34" charset="0"/>
              </a:rPr>
              <a:t>Department for Education’s (</a:t>
            </a:r>
            <a:r>
              <a:rPr lang="en-GB" sz="2400" b="1" u="sng" dirty="0" err="1" smtClean="0">
                <a:latin typeface="Maiandra GD" panose="020E0502030308020204" pitchFamily="34" charset="0"/>
              </a:rPr>
              <a:t>DfE</a:t>
            </a:r>
            <a:r>
              <a:rPr lang="en-GB" sz="2400" b="1" u="sng" dirty="0" smtClean="0">
                <a:latin typeface="Maiandra GD" panose="020E0502030308020204" pitchFamily="34" charset="0"/>
              </a:rPr>
              <a:t>) Guidance on Relationships Education and Sex Education (RSE) and Health Education</a:t>
            </a:r>
            <a:r>
              <a:rPr lang="en-GB" b="1" dirty="0" smtClean="0">
                <a:latin typeface="Maiandra GD" panose="020E0502030308020204" pitchFamily="34" charset="0"/>
              </a:rPr>
              <a:t/>
            </a:r>
            <a:br>
              <a:rPr lang="en-GB" b="1" dirty="0" smtClean="0">
                <a:latin typeface="Maiandra GD" panose="020E0502030308020204" pitchFamily="34" charset="0"/>
              </a:rPr>
            </a:br>
            <a:endParaRPr lang="en-GB" dirty="0">
              <a:latin typeface="Maiandra GD" panose="020E0502030308020204" pitchFamily="34" charset="0"/>
            </a:endParaRPr>
          </a:p>
        </p:txBody>
      </p:sp>
      <p:pic>
        <p:nvPicPr>
          <p:cNvPr id="9" name="Picture 8"/>
          <p:cNvPicPr>
            <a:picLocks noChangeAspect="1"/>
          </p:cNvPicPr>
          <p:nvPr/>
        </p:nvPicPr>
        <p:blipFill>
          <a:blip r:embed="rId4"/>
          <a:stretch>
            <a:fillRect/>
          </a:stretch>
        </p:blipFill>
        <p:spPr>
          <a:xfrm>
            <a:off x="139993" y="117460"/>
            <a:ext cx="1114221" cy="1511290"/>
          </a:xfrm>
          <a:prstGeom prst="rect">
            <a:avLst/>
          </a:prstGeom>
        </p:spPr>
      </p:pic>
    </p:spTree>
    <p:extLst>
      <p:ext uri="{BB962C8B-B14F-4D97-AF65-F5344CB8AC3E}">
        <p14:creationId xmlns:p14="http://schemas.microsoft.com/office/powerpoint/2010/main" val="2384811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521" y="1257131"/>
            <a:ext cx="8648840" cy="5340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705908" y="1461526"/>
            <a:ext cx="4968552" cy="4051437"/>
          </a:xfrm>
        </p:spPr>
        <p:txBody>
          <a:bodyPr>
            <a:noAutofit/>
          </a:bodyPr>
          <a:lstStyle/>
          <a:p>
            <a:endParaRPr lang="en-GB" sz="1400" dirty="0">
              <a:latin typeface="Maiandra GD" panose="020E0502030308020204" pitchFamily="34" charset="0"/>
            </a:endParaRPr>
          </a:p>
          <a:p>
            <a:r>
              <a:rPr lang="en-GB" sz="1600" b="1" dirty="0">
                <a:latin typeface="Maiandra GD" panose="020E0502030308020204" pitchFamily="34" charset="0"/>
              </a:rPr>
              <a:t>Children are naturally curious </a:t>
            </a:r>
            <a:r>
              <a:rPr lang="en-GB" sz="1400" dirty="0">
                <a:latin typeface="Maiandra GD" panose="020E0502030308020204" pitchFamily="34" charset="0"/>
              </a:rPr>
              <a:t>about growing up, how their bodies work and how humans reproduce. </a:t>
            </a:r>
            <a:r>
              <a:rPr lang="en-GB" sz="1600" b="1" dirty="0" smtClean="0">
                <a:latin typeface="Maiandra GD" panose="020E0502030308020204" pitchFamily="34" charset="0"/>
              </a:rPr>
              <a:t>Their </a:t>
            </a:r>
            <a:r>
              <a:rPr lang="en-GB" sz="1600" b="1" dirty="0">
                <a:latin typeface="Maiandra GD" panose="020E0502030308020204" pitchFamily="34" charset="0"/>
              </a:rPr>
              <a:t>questions need to be answered honestly, </a:t>
            </a:r>
            <a:r>
              <a:rPr lang="en-GB" sz="1400" dirty="0">
                <a:latin typeface="Maiandra GD" panose="020E0502030308020204" pitchFamily="34" charset="0"/>
              </a:rPr>
              <a:t>using language and explanations appropriate for their age and maturity, thus </a:t>
            </a:r>
            <a:r>
              <a:rPr lang="en-GB" sz="1600" b="1" dirty="0">
                <a:latin typeface="Maiandra GD" panose="020E0502030308020204" pitchFamily="34" charset="0"/>
              </a:rPr>
              <a:t>avoiding unnecessary mystery, confusion, embarrassment and shame. </a:t>
            </a:r>
          </a:p>
          <a:p>
            <a:r>
              <a:rPr lang="en-GB" sz="1400" dirty="0" smtClean="0">
                <a:latin typeface="Maiandra GD" panose="020E0502030308020204" pitchFamily="34" charset="0"/>
              </a:rPr>
              <a:t>Relationships and sex education </a:t>
            </a:r>
            <a:r>
              <a:rPr lang="en-GB" sz="1600" b="1" dirty="0">
                <a:latin typeface="Maiandra GD" panose="020E0502030308020204" pitchFamily="34" charset="0"/>
              </a:rPr>
              <a:t>addresses the questions and concerns raised by the biological facts </a:t>
            </a:r>
            <a:r>
              <a:rPr lang="en-GB" sz="1400" dirty="0">
                <a:latin typeface="Maiandra GD" panose="020E0502030308020204" pitchFamily="34" charset="0"/>
              </a:rPr>
              <a:t>– for example, exploring the feelings a new baby can bring, or the effect of puberty on friendships</a:t>
            </a:r>
            <a:r>
              <a:rPr lang="en-GB" sz="1400" dirty="0" smtClean="0">
                <a:latin typeface="Maiandra GD" panose="020E0502030308020204" pitchFamily="34" charset="0"/>
              </a:rPr>
              <a:t>.</a:t>
            </a:r>
          </a:p>
          <a:p>
            <a:r>
              <a:rPr lang="en-GB" sz="1400" dirty="0" smtClean="0">
                <a:latin typeface="Maiandra GD" panose="020E0502030308020204" pitchFamily="34" charset="0"/>
              </a:rPr>
              <a:t> </a:t>
            </a:r>
            <a:r>
              <a:rPr lang="en-GB" sz="1400" dirty="0">
                <a:latin typeface="Maiandra GD" panose="020E0502030308020204" pitchFamily="34" charset="0"/>
              </a:rPr>
              <a:t>It </a:t>
            </a:r>
            <a:r>
              <a:rPr lang="en-GB" sz="1600" b="1" dirty="0">
                <a:latin typeface="Maiandra GD" panose="020E0502030308020204" pitchFamily="34" charset="0"/>
              </a:rPr>
              <a:t>provides balance to sometimes distorted messages about sex and gender roles in the media, </a:t>
            </a:r>
            <a:r>
              <a:rPr lang="en-GB" sz="1400" dirty="0">
                <a:latin typeface="Maiandra GD" panose="020E0502030308020204" pitchFamily="34" charset="0"/>
              </a:rPr>
              <a:t>and helps </a:t>
            </a:r>
            <a:r>
              <a:rPr lang="en-GB" sz="1600" b="1" dirty="0">
                <a:latin typeface="Maiandra GD" panose="020E0502030308020204" pitchFamily="34" charset="0"/>
              </a:rPr>
              <a:t>protect children by explaining boundaries and safety, </a:t>
            </a:r>
            <a:r>
              <a:rPr lang="en-GB" sz="1400" dirty="0">
                <a:latin typeface="Maiandra GD" panose="020E0502030308020204" pitchFamily="34" charset="0"/>
              </a:rPr>
              <a:t>and developing the language and understanding needed to recognise abusive behaviour and seek help. It also helps pupils to </a:t>
            </a:r>
            <a:r>
              <a:rPr lang="en-GB" sz="1600" b="1" dirty="0">
                <a:latin typeface="Maiandra GD" panose="020E0502030308020204" pitchFamily="34" charset="0"/>
              </a:rPr>
              <a:t>develop respectful and consensual attitudes and behaviours</a:t>
            </a:r>
            <a:r>
              <a:rPr lang="en-GB" sz="1600" b="1" dirty="0" smtClean="0">
                <a:latin typeface="Maiandra GD" panose="020E0502030308020204" pitchFamily="34" charset="0"/>
              </a:rPr>
              <a:t>.</a:t>
            </a:r>
          </a:p>
        </p:txBody>
      </p:sp>
      <p:sp>
        <p:nvSpPr>
          <p:cNvPr id="5" name="Title 1"/>
          <p:cNvSpPr>
            <a:spLocks noGrp="1"/>
          </p:cNvSpPr>
          <p:nvPr>
            <p:ph type="title"/>
          </p:nvPr>
        </p:nvSpPr>
        <p:spPr>
          <a:xfrm>
            <a:off x="1028908" y="332656"/>
            <a:ext cx="7739022" cy="924475"/>
          </a:xfrm>
        </p:spPr>
        <p:txBody>
          <a:bodyPr/>
          <a:lstStyle/>
          <a:p>
            <a:r>
              <a:rPr lang="en-GB" sz="2800" dirty="0" smtClean="0">
                <a:latin typeface="Maiandra GD" panose="020E0502030308020204" pitchFamily="34" charset="0"/>
              </a:rPr>
              <a:t>Why is Relationships and Sex Education and Health Education so important? </a:t>
            </a:r>
            <a:endParaRPr lang="en-GB" sz="2800" dirty="0">
              <a:latin typeface="Maiandra GD" panose="020E0502030308020204" pitchFamily="34" charset="0"/>
            </a:endParaRPr>
          </a:p>
        </p:txBody>
      </p:sp>
      <p:pic>
        <p:nvPicPr>
          <p:cNvPr id="4"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5838576" y="1683201"/>
            <a:ext cx="2564377" cy="3608085"/>
          </a:xfrm>
          <a:prstGeom prst="rect">
            <a:avLst/>
          </a:prstGeom>
        </p:spPr>
      </p:pic>
      <p:sp>
        <p:nvSpPr>
          <p:cNvPr id="7" name="Rectangle 6"/>
          <p:cNvSpPr/>
          <p:nvPr/>
        </p:nvSpPr>
        <p:spPr>
          <a:xfrm>
            <a:off x="1043437" y="6153350"/>
            <a:ext cx="7359516" cy="369332"/>
          </a:xfrm>
          <a:prstGeom prst="rect">
            <a:avLst/>
          </a:prstGeom>
        </p:spPr>
        <p:txBody>
          <a:bodyPr wrap="square">
            <a:spAutoFit/>
          </a:bodyPr>
          <a:lstStyle/>
          <a:p>
            <a:r>
              <a:rPr lang="en-GB" i="1" dirty="0">
                <a:latin typeface="Maiandra GD" panose="020E0502030308020204" pitchFamily="34" charset="0"/>
              </a:rPr>
              <a:t>Brook, 2014 (supplementary guidance for </a:t>
            </a:r>
            <a:r>
              <a:rPr lang="en-GB" i="1" dirty="0" err="1">
                <a:latin typeface="Maiandra GD" panose="020E0502030308020204" pitchFamily="34" charset="0"/>
              </a:rPr>
              <a:t>DfE</a:t>
            </a:r>
            <a:r>
              <a:rPr lang="en-GB" i="1" dirty="0">
                <a:latin typeface="Maiandra GD" panose="020E0502030308020204" pitchFamily="34" charset="0"/>
              </a:rPr>
              <a:t> publication 2000)</a:t>
            </a:r>
          </a:p>
        </p:txBody>
      </p:sp>
    </p:spTree>
    <p:custDataLst>
      <p:tags r:id="rId1"/>
    </p:custDataLst>
    <p:extLst>
      <p:ext uri="{BB962C8B-B14F-4D97-AF65-F5344CB8AC3E}">
        <p14:creationId xmlns:p14="http://schemas.microsoft.com/office/powerpoint/2010/main" val="2200386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484784"/>
            <a:ext cx="8208912" cy="525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043608" y="260648"/>
            <a:ext cx="7704856" cy="924475"/>
          </a:xfrm>
        </p:spPr>
        <p:txBody>
          <a:bodyPr/>
          <a:lstStyle/>
          <a:p>
            <a:r>
              <a:rPr lang="en-GB" dirty="0" smtClean="0">
                <a:latin typeface="Maiandra GD" panose="020E0502030308020204" pitchFamily="34" charset="0"/>
              </a:rPr>
              <a:t>Why is Relationships and Sex Education and Health Education so important? </a:t>
            </a:r>
            <a:endParaRPr lang="en-GB" dirty="0">
              <a:latin typeface="Maiandra GD" panose="020E0502030308020204" pitchFamily="34" charset="0"/>
            </a:endParaRPr>
          </a:p>
        </p:txBody>
      </p:sp>
      <p:sp>
        <p:nvSpPr>
          <p:cNvPr id="3" name="Content Placeholder 2"/>
          <p:cNvSpPr>
            <a:spLocks noGrp="1"/>
          </p:cNvSpPr>
          <p:nvPr>
            <p:ph idx="1"/>
          </p:nvPr>
        </p:nvSpPr>
        <p:spPr>
          <a:xfrm>
            <a:off x="611560" y="1268760"/>
            <a:ext cx="7704856" cy="5328592"/>
          </a:xfrm>
        </p:spPr>
        <p:txBody>
          <a:bodyPr>
            <a:noAutofit/>
          </a:bodyPr>
          <a:lstStyle/>
          <a:p>
            <a:endParaRPr lang="en-GB" sz="1600" b="1" dirty="0"/>
          </a:p>
          <a:p>
            <a:pPr marL="0" indent="0">
              <a:buNone/>
            </a:pPr>
            <a:r>
              <a:rPr lang="en-GB" sz="1600" dirty="0">
                <a:latin typeface="Maiandra GD" panose="020E0502030308020204" pitchFamily="34" charset="0"/>
              </a:rPr>
              <a:t>High quality </a:t>
            </a:r>
            <a:r>
              <a:rPr lang="en-GB" sz="1600" dirty="0" smtClean="0">
                <a:latin typeface="Maiandra GD" panose="020E0502030308020204" pitchFamily="34" charset="0"/>
              </a:rPr>
              <a:t>RSE and Health Education </a:t>
            </a:r>
            <a:r>
              <a:rPr lang="en-GB" sz="1600" dirty="0">
                <a:latin typeface="Maiandra GD" panose="020E0502030308020204" pitchFamily="34" charset="0"/>
              </a:rPr>
              <a:t>helps create </a:t>
            </a:r>
            <a:r>
              <a:rPr lang="en-GB" sz="1600" b="1" dirty="0">
                <a:latin typeface="Maiandra GD" panose="020E0502030308020204" pitchFamily="34" charset="0"/>
              </a:rPr>
              <a:t>safe school communities in which pupils can grow, learn, and develop positive, healthy behaviour for life</a:t>
            </a:r>
            <a:r>
              <a:rPr lang="en-GB" sz="1600" dirty="0">
                <a:latin typeface="Maiandra GD" panose="020E0502030308020204" pitchFamily="34" charset="0"/>
              </a:rPr>
              <a:t>. It is essential for the following </a:t>
            </a:r>
            <a:r>
              <a:rPr lang="en-GB" sz="1600" dirty="0" smtClean="0">
                <a:latin typeface="Maiandra GD" panose="020E0502030308020204" pitchFamily="34" charset="0"/>
              </a:rPr>
              <a:t>reasons, </a:t>
            </a:r>
            <a:endParaRPr lang="en-GB" sz="1600" dirty="0">
              <a:latin typeface="Maiandra GD" panose="020E0502030308020204" pitchFamily="34" charset="0"/>
            </a:endParaRPr>
          </a:p>
          <a:p>
            <a:pPr marL="0" indent="0">
              <a:buNone/>
            </a:pPr>
            <a:r>
              <a:rPr lang="en-GB" sz="1600" b="1" dirty="0">
                <a:latin typeface="Maiandra GD" panose="020E0502030308020204" pitchFamily="34" charset="0"/>
              </a:rPr>
              <a:t>• </a:t>
            </a:r>
            <a:r>
              <a:rPr lang="en-GB" sz="1600" dirty="0">
                <a:latin typeface="Maiandra GD" panose="020E0502030308020204" pitchFamily="34" charset="0"/>
              </a:rPr>
              <a:t>Children and young people have a right to good quality education, as set out in the United Nations Convention on the Rights of the Child. </a:t>
            </a:r>
          </a:p>
          <a:p>
            <a:pPr marL="0" indent="0">
              <a:buNone/>
            </a:pPr>
            <a:r>
              <a:rPr lang="en-GB" sz="1600" dirty="0">
                <a:latin typeface="Maiandra GD" panose="020E0502030308020204" pitchFamily="34" charset="0"/>
              </a:rPr>
              <a:t>• </a:t>
            </a:r>
            <a:r>
              <a:rPr lang="en-GB" sz="1600" b="1" dirty="0" smtClean="0">
                <a:latin typeface="Maiandra GD" panose="020E0502030308020204" pitchFamily="34" charset="0"/>
              </a:rPr>
              <a:t>Ofsted say, </a:t>
            </a:r>
            <a:r>
              <a:rPr lang="en-GB" sz="1600" dirty="0" smtClean="0">
                <a:latin typeface="Maiandra GD" panose="020E0502030308020204" pitchFamily="34" charset="0"/>
              </a:rPr>
              <a:t>“Children </a:t>
            </a:r>
            <a:r>
              <a:rPr lang="en-GB" sz="1600" dirty="0">
                <a:latin typeface="Maiandra GD" panose="020E0502030308020204" pitchFamily="34" charset="0"/>
              </a:rPr>
              <a:t>and young people </a:t>
            </a:r>
            <a:r>
              <a:rPr lang="en-GB" sz="1600" b="1" dirty="0">
                <a:latin typeface="Maiandra GD" panose="020E0502030308020204" pitchFamily="34" charset="0"/>
              </a:rPr>
              <a:t>want to be prepared for the physical and emotional changes they undergo at puberty, and young people want to learn about </a:t>
            </a:r>
            <a:r>
              <a:rPr lang="en-GB" sz="1600" b="1" dirty="0" smtClean="0">
                <a:latin typeface="Maiandra GD" panose="020E0502030308020204" pitchFamily="34" charset="0"/>
              </a:rPr>
              <a:t>relationships” (Ofsted, 2012).</a:t>
            </a:r>
          </a:p>
          <a:p>
            <a:pPr marL="0" indent="0">
              <a:buNone/>
            </a:pPr>
            <a:r>
              <a:rPr lang="en-GB" sz="1600" dirty="0" smtClean="0">
                <a:latin typeface="Maiandra GD" panose="020E0502030308020204" pitchFamily="34" charset="0"/>
              </a:rPr>
              <a:t>• </a:t>
            </a:r>
            <a:r>
              <a:rPr lang="en-GB" sz="1600" b="1" dirty="0" smtClean="0">
                <a:latin typeface="Maiandra GD" panose="020E0502030308020204" pitchFamily="34" charset="0"/>
              </a:rPr>
              <a:t>RSE </a:t>
            </a:r>
            <a:r>
              <a:rPr lang="en-GB" sz="1600" b="1" dirty="0">
                <a:latin typeface="Maiandra GD" panose="020E0502030308020204" pitchFamily="34" charset="0"/>
              </a:rPr>
              <a:t>plays a vital part in meeting schools’ safeguarding obligations. </a:t>
            </a:r>
            <a:r>
              <a:rPr lang="en-GB" sz="1600" dirty="0">
                <a:latin typeface="Maiandra GD" panose="020E0502030308020204" pitchFamily="34" charset="0"/>
              </a:rPr>
              <a:t>Ofsted is clear that schools must have a preventative programme that enables pupils to learn about safety and risks in relationships. </a:t>
            </a:r>
          </a:p>
          <a:p>
            <a:pPr marL="0" indent="0">
              <a:buNone/>
            </a:pPr>
            <a:r>
              <a:rPr lang="en-GB" sz="1600" dirty="0">
                <a:latin typeface="Maiandra GD" panose="020E0502030308020204" pitchFamily="34" charset="0"/>
              </a:rPr>
              <a:t>• Schools maintain a statutory obligation under the Children Act (2004) to promote their pupils’ wellbeing, and under the Education Act (1996) to prepare children and young people for the challenges, opportunities and responsibilities of adult life. </a:t>
            </a:r>
            <a:endParaRPr lang="en-GB" sz="1600" dirty="0" smtClean="0">
              <a:latin typeface="Maiandra GD" panose="020E0502030308020204" pitchFamily="34" charset="0"/>
            </a:endParaRPr>
          </a:p>
          <a:p>
            <a:pPr marL="0" indent="0">
              <a:buNone/>
            </a:pPr>
            <a:r>
              <a:rPr lang="en-GB" sz="1600" dirty="0" smtClean="0">
                <a:latin typeface="Maiandra GD" panose="020E0502030308020204" pitchFamily="34" charset="0"/>
              </a:rPr>
              <a:t>A </a:t>
            </a:r>
            <a:r>
              <a:rPr lang="en-GB" sz="1600" dirty="0">
                <a:latin typeface="Maiandra GD" panose="020E0502030308020204" pitchFamily="34" charset="0"/>
              </a:rPr>
              <a:t>comprehensive </a:t>
            </a:r>
            <a:r>
              <a:rPr lang="en-GB" sz="1600" dirty="0" smtClean="0">
                <a:latin typeface="Maiandra GD" panose="020E0502030308020204" pitchFamily="34" charset="0"/>
              </a:rPr>
              <a:t>RSE </a:t>
            </a:r>
            <a:r>
              <a:rPr lang="en-GB" sz="1600" dirty="0">
                <a:latin typeface="Maiandra GD" panose="020E0502030308020204" pitchFamily="34" charset="0"/>
              </a:rPr>
              <a:t>programme can have a positive impact on pupils’ health and wellbeing and their ability to achieve, and can play a crucial part in meeting </a:t>
            </a:r>
            <a:r>
              <a:rPr lang="en-GB" sz="1600" dirty="0" smtClean="0">
                <a:latin typeface="Maiandra GD" panose="020E0502030308020204" pitchFamily="34" charset="0"/>
              </a:rPr>
              <a:t>safeguarding obligations</a:t>
            </a:r>
            <a:r>
              <a:rPr lang="en-GB" sz="1600" dirty="0">
                <a:latin typeface="Maiandra GD" panose="020E0502030308020204" pitchFamily="34" charset="0"/>
              </a:rPr>
              <a:t>. </a:t>
            </a:r>
          </a:p>
        </p:txBody>
      </p:sp>
      <p:pic>
        <p:nvPicPr>
          <p:cNvPr id="4" name="Picture 2" descr="http://www.herne.hants.sch.uk/_site/images/design/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363" y="178755"/>
            <a:ext cx="624998" cy="8739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59494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1814</TotalTime>
  <Words>6547</Words>
  <Application>Microsoft Office PowerPoint</Application>
  <PresentationFormat>On-screen Show (4:3)</PresentationFormat>
  <Paragraphs>323</Paragraphs>
  <Slides>41</Slides>
  <Notes>41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Courier New</vt:lpstr>
      <vt:lpstr>Maiandra GD</vt:lpstr>
      <vt:lpstr>Trebuchet MS</vt:lpstr>
      <vt:lpstr>Verdana</vt:lpstr>
      <vt:lpstr>Wingdings 2</vt:lpstr>
      <vt:lpstr>Spring</vt:lpstr>
      <vt:lpstr>Relationships, Sex and Health Education Parent/Carer Information 2023 </vt:lpstr>
      <vt:lpstr>Department for Education’s (DfE) Guidance on Relationships Education and Sex Education (RSE) and Health Education </vt:lpstr>
      <vt:lpstr>DfE Secretary of State Foreward</vt:lpstr>
      <vt:lpstr>DfE Secretary of State Foreward</vt:lpstr>
      <vt:lpstr>Department for Education’s (DfE) Guidance on Relationships Education and Sex Education (RSE) and Health Education </vt:lpstr>
      <vt:lpstr>Department for Education’s (DfE) Guidance on Relationships Education and Sex Education (RSE) and Health Education </vt:lpstr>
      <vt:lpstr>PowerPoint Presentation</vt:lpstr>
      <vt:lpstr>Why is Relationships and Sex Education and Health Education so important? </vt:lpstr>
      <vt:lpstr>Why is Relationships and Sex Education and Health Education so important? </vt:lpstr>
      <vt:lpstr>Right to Withdraw from Sex Education (but not Relationships or Health Education)  </vt:lpstr>
      <vt:lpstr>Relationships, Sex and Health Education Parent/Carer Information Part 2  2023</vt:lpstr>
      <vt:lpstr>Pedagogy </vt:lpstr>
      <vt:lpstr>Climate for Learning </vt:lpstr>
      <vt:lpstr>Arrangements for children with Special Educational Needs and Disabilities (SEND)</vt:lpstr>
      <vt:lpstr>Faith Groups and Parental Feedback </vt:lpstr>
      <vt:lpstr>Lesbian, Gay, Bisexual and Transgender + (LGBT+) </vt:lpstr>
      <vt:lpstr>Year 4 Relationships and Health Education </vt:lpstr>
      <vt:lpstr>Why teach Puberty in Year 4? </vt:lpstr>
      <vt:lpstr>Examples of resources Year 4 – Growing and Changing (covering Puberty)  </vt:lpstr>
      <vt:lpstr>Examples of resources Year 4 – Growing and Changing (covering Puberty)  </vt:lpstr>
      <vt:lpstr>Examples of resources Year 4 – Growing and Changing (covering Puberty)  </vt:lpstr>
      <vt:lpstr>Examples of resources Year 4  – Growing and Changing (covering Puberty)  </vt:lpstr>
      <vt:lpstr>Examples of resources Year 4  – Growing and Changing (covering puberty)  </vt:lpstr>
      <vt:lpstr>Relationships, Sex and Health Education Parent/Carer Information Part 3 2023 </vt:lpstr>
      <vt:lpstr>Year 6 Relationships, Sex and Health Education</vt:lpstr>
      <vt:lpstr>EDIT Year 6 Relationships, Sex and Health  Curriculum</vt:lpstr>
      <vt:lpstr>Sarah Sproule – Leading educator in RSE and Health Education   Video links</vt:lpstr>
      <vt:lpstr>EDIT Year 6 Puberty and Reproduction Unit Overview </vt:lpstr>
      <vt:lpstr>Examples of resources  Year 6 – Puberty and Reproduction  </vt:lpstr>
      <vt:lpstr>PowerPoint Presentation</vt:lpstr>
      <vt:lpstr>Examples of resources  Year 6 – Puberty and Reproduction  </vt:lpstr>
      <vt:lpstr>Examples of resources  Year 6 – Puberty and Reproduction  </vt:lpstr>
      <vt:lpstr>Examples of resources  Year 6 – Puberty and Reproduction  </vt:lpstr>
      <vt:lpstr>PowerPoint Presentation</vt:lpstr>
      <vt:lpstr>PowerPoint Presentation</vt:lpstr>
      <vt:lpstr>Examples of resources  Year 6 – Puberty and Reproduction  </vt:lpstr>
      <vt:lpstr>Examples of resources  Year 6 – Puberty and Reproduction  </vt:lpstr>
      <vt:lpstr>PowerPoint Presentation</vt:lpstr>
      <vt:lpstr>Examples of resources  Year 6 – Puberty and Reproduction  </vt:lpstr>
      <vt:lpstr>Any Questions?</vt:lpstr>
      <vt:lpstr>References </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 and Relationships Education Evening</dc:title>
  <dc:creator>Olivia Johnson</dc:creator>
  <cp:lastModifiedBy>Olivia Johnson</cp:lastModifiedBy>
  <cp:revision>203</cp:revision>
  <cp:lastPrinted>2023-04-18T11:04:19Z</cp:lastPrinted>
  <dcterms:created xsi:type="dcterms:W3CDTF">2016-05-27T15:27:20Z</dcterms:created>
  <dcterms:modified xsi:type="dcterms:W3CDTF">2023-04-18T11:31:02Z</dcterms:modified>
</cp:coreProperties>
</file>